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4" r:id="rId2"/>
  </p:sldMasterIdLst>
  <p:notesMasterIdLst>
    <p:notesMasterId r:id="rId80"/>
  </p:notesMasterIdLst>
  <p:sldIdLst>
    <p:sldId id="256" r:id="rId3"/>
    <p:sldId id="257" r:id="rId4"/>
    <p:sldId id="270" r:id="rId5"/>
    <p:sldId id="264" r:id="rId6"/>
    <p:sldId id="271" r:id="rId7"/>
    <p:sldId id="272" r:id="rId8"/>
    <p:sldId id="273" r:id="rId9"/>
    <p:sldId id="276" r:id="rId10"/>
    <p:sldId id="274" r:id="rId11"/>
    <p:sldId id="275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90" r:id="rId25"/>
    <p:sldId id="291" r:id="rId26"/>
    <p:sldId id="292" r:id="rId27"/>
    <p:sldId id="289" r:id="rId28"/>
    <p:sldId id="293" r:id="rId29"/>
    <p:sldId id="294" r:id="rId30"/>
    <p:sldId id="295" r:id="rId31"/>
    <p:sldId id="299" r:id="rId32"/>
    <p:sldId id="296" r:id="rId33"/>
    <p:sldId id="297" r:id="rId34"/>
    <p:sldId id="298" r:id="rId35"/>
    <p:sldId id="301" r:id="rId36"/>
    <p:sldId id="302" r:id="rId37"/>
    <p:sldId id="303" r:id="rId38"/>
    <p:sldId id="300" r:id="rId39"/>
    <p:sldId id="304" r:id="rId40"/>
    <p:sldId id="305" r:id="rId41"/>
    <p:sldId id="306" r:id="rId42"/>
    <p:sldId id="308" r:id="rId43"/>
    <p:sldId id="307" r:id="rId44"/>
    <p:sldId id="309" r:id="rId45"/>
    <p:sldId id="310" r:id="rId46"/>
    <p:sldId id="311" r:id="rId47"/>
    <p:sldId id="315" r:id="rId48"/>
    <p:sldId id="312" r:id="rId49"/>
    <p:sldId id="313" r:id="rId50"/>
    <p:sldId id="314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31" r:id="rId65"/>
    <p:sldId id="329" r:id="rId66"/>
    <p:sldId id="330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3D35802A-C7D2-4326-BA77-F63F3C54743C}">
          <p14:sldIdLst>
            <p14:sldId id="256"/>
            <p14:sldId id="257"/>
            <p14:sldId id="270"/>
            <p14:sldId id="264"/>
            <p14:sldId id="271"/>
            <p14:sldId id="272"/>
            <p14:sldId id="273"/>
            <p14:sldId id="276"/>
            <p14:sldId id="274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90"/>
            <p14:sldId id="291"/>
            <p14:sldId id="292"/>
            <p14:sldId id="289"/>
            <p14:sldId id="293"/>
            <p14:sldId id="294"/>
            <p14:sldId id="295"/>
            <p14:sldId id="299"/>
            <p14:sldId id="296"/>
            <p14:sldId id="297"/>
            <p14:sldId id="298"/>
            <p14:sldId id="301"/>
            <p14:sldId id="302"/>
            <p14:sldId id="303"/>
            <p14:sldId id="300"/>
            <p14:sldId id="304"/>
            <p14:sldId id="305"/>
            <p14:sldId id="306"/>
            <p14:sldId id="308"/>
            <p14:sldId id="307"/>
            <p14:sldId id="309"/>
            <p14:sldId id="310"/>
            <p14:sldId id="311"/>
            <p14:sldId id="315"/>
            <p14:sldId id="312"/>
            <p14:sldId id="313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31"/>
            <p14:sldId id="329"/>
            <p14:sldId id="330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>
        <p:scale>
          <a:sx n="75" d="100"/>
          <a:sy n="75" d="100"/>
        </p:scale>
        <p:origin x="126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10/19/2017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52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sz="1200" b="0" i="0">
                <a:latin typeface="Calibri"/>
                <a:ea typeface="+mn-ea"/>
                <a:cs typeface="+mn-cs"/>
              </a:rPr>
              <a:pPr algn="r" defTabSz="914400">
                <a:buNone/>
              </a:p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042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es-ES_tradnl" sz="1200" b="0" i="0" noProof="1" smtClean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Detalles introductorios del </a:t>
            </a:r>
            <a:r>
              <a:rPr lang="es-ES_tradnl" sz="1200" b="0" i="0" baseline="0" noProof="1" smtClean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 c</a:t>
            </a:r>
            <a:r>
              <a:rPr lang="es-ES_tradnl" sz="1200" b="0" i="0" noProof="1" smtClean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urso </a:t>
            </a:r>
            <a:r>
              <a:rPr lang="es-ES_tradnl" sz="1200" b="0" i="0" baseline="0" noProof="1" smtClean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y/o libros/materiales necesarios para una clase/proyecto.</a:t>
            </a:r>
            <a:endParaRPr lang="es-ES_tradnl" sz="1200" b="0" i="0" baseline="0" noProof="1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sz="1200" b="0" i="0">
                <a:latin typeface="Calibri"/>
                <a:ea typeface="+mn-ea"/>
                <a:cs typeface="+mn-cs"/>
              </a:rPr>
              <a:pPr algn="r" defTabSz="914400">
                <a:buNone/>
              </a:pPr>
              <a:t>2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082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es-ES_tradnl" sz="1200" b="0" i="0" noProof="1" smtClean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Detalles introductorios del </a:t>
            </a:r>
            <a:r>
              <a:rPr lang="es-ES_tradnl" sz="1200" b="0" i="0" baseline="0" noProof="1" smtClean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 c</a:t>
            </a:r>
            <a:r>
              <a:rPr lang="es-ES_tradnl" sz="1200" b="0" i="0" noProof="1" smtClean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urso </a:t>
            </a:r>
            <a:r>
              <a:rPr lang="es-ES_tradnl" sz="1200" b="0" i="0" baseline="0" noProof="1" smtClean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y/o libros/materiales necesarios para una clase/proyecto.</a:t>
            </a:r>
            <a:endParaRPr lang="es-ES_tradnl" sz="1200" b="0" i="0" baseline="0" noProof="1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sz="1200" b="0" i="0">
                <a:latin typeface="Calibri"/>
                <a:ea typeface="+mn-ea"/>
                <a:cs typeface="+mn-cs"/>
              </a:rPr>
              <a:pPr algn="r" defTabSz="914400">
                <a:buNone/>
              </a:pPr>
              <a:t>3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04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es-ES_tradnl" sz="1200" b="0" i="0" baseline="0" noProof="1" smtClean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Diseño de programación para períodos de tiempo/objetivos opcionales. </a:t>
            </a:r>
            <a:endParaRPr lang="es-ES_tradnl" sz="1200" b="0" i="0" baseline="0" noProof="1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sz="1200" b="0" i="0">
                <a:latin typeface="Calibri"/>
                <a:ea typeface="+mn-ea"/>
                <a:cs typeface="+mn-cs"/>
              </a:rPr>
              <a:pPr algn="r" defTabSz="914400">
                <a:buNone/>
              </a:pPr>
              <a:t>4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649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l" defTabSz="914400">
              <a:buNone/>
            </a:pPr>
            <a:r>
              <a:rPr lang="es-ES_tradnl" sz="1200" b="0" i="0" baseline="0" noProof="1" smtClean="0">
                <a:solidFill>
                  <a:schemeClr val="tx1"/>
                </a:solidFill>
                <a:latin typeface="Calibri"/>
                <a:ea typeface="+mn-ea"/>
                <a:cs typeface="+mn-cs"/>
              </a:rPr>
              <a:t>Diseño de programación para períodos de tiempo/objetivos opcionales. </a:t>
            </a:r>
            <a:endParaRPr lang="es-ES_tradnl" sz="1200" b="0" i="0" baseline="0" noProof="1">
              <a:solidFill>
                <a:schemeClr val="tx1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5D78FC6-CE17-4259-A63C-DDFC12E048FC}" type="slidenum">
              <a:rPr lang="en-US" sz="1200" b="0" i="0">
                <a:latin typeface="Calibri"/>
                <a:ea typeface="+mn-ea"/>
                <a:cs typeface="+mn-cs"/>
              </a:rPr>
              <a:pPr algn="r" defTabSz="914400">
                <a:buNone/>
              </a:pPr>
              <a:t>5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124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blipFill dpi="0"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743653DA-8BF4-4869-96FE-9BCF43372D46}" type="datetime8">
              <a:rPr lang="en-US" smtClean="0"/>
              <a:pPr algn="ctr"/>
              <a:t>10/19/2017 4:10 PM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‹Nº›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10/19/2017 4:10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10/19/2017 4:10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29108-AC8D-4212-9283-60D9E99BF07A}" type="datetime8">
              <a:rPr lang="en-US" smtClean="0"/>
              <a:pPr/>
              <a:t>10/19/2017 4:10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‹Nº›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D3D3-6235-4F4C-B439-DF277FB555A7}" type="datetime8">
              <a:rPr lang="en-US" smtClean="0"/>
              <a:pPr/>
              <a:t>10/19/2017 4:10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‹Nº›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B5F1E3E-4B2F-4895-B65E-28B2E64F39F6}" type="datetime8">
              <a:rPr lang="en-US" smtClean="0"/>
              <a:pPr/>
              <a:t>10/19/2017 4:10 PM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‹Nº›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3085435-8225-4333-BFFA-0096413F0D76}" type="datetime8">
              <a:rPr lang="en-US" smtClean="0"/>
              <a:pPr/>
              <a:t>10/19/2017 4:10 PM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‹Nº›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C494-2A87-468C-A21B-CB14FB9ABB00}" type="datetime8">
              <a:rPr lang="en-US" smtClean="0"/>
              <a:pPr/>
              <a:t>10/19/2017 4:10 PM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‹Nº›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0FA0-5B31-4864-A2BB-719EA5A679C6}" type="datetime8">
              <a:rPr lang="en-US" smtClean="0"/>
              <a:pPr/>
              <a:t>10/19/2017 4:10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‹Nº›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CC0C8-36B8-442A-833D-B6AACE86BB77}" type="datetime8">
              <a:rPr lang="en-US" smtClean="0"/>
              <a:pPr/>
              <a:t>10/19/2017 4:10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‹Nº›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pic>
        <p:nvPicPr>
          <p:cNvPr id="8" name="Picture 7" descr="sm_boo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12648" y="1755648"/>
            <a:ext cx="1615307" cy="1688453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1E20EC5-AC53-4169-941E-EDF10CD23748}" type="datetime8">
              <a:rPr lang="en-US" smtClean="0"/>
              <a:pPr/>
              <a:t>10/19/2017 4:10 PM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‹Nº›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10/19/2017 4:10 PM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‹Nº›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lucene.apache.org/solr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elastic.co/downloads/elasticsearch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elastic.co/downloads/kibana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lastic.co/downloads/logstash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guide/index.html" TargetMode="External"/><Relationship Id="rId2" Type="http://schemas.openxmlformats.org/officeDocument/2006/relationships/hyperlink" Target="http://lucene.apache.org/solr/guide/7_0/index.html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2286000" y="2276872"/>
            <a:ext cx="7010400" cy="3514328"/>
          </a:xfrm>
        </p:spPr>
        <p:txBody>
          <a:bodyPr>
            <a:no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es-ES_tradnl" noProof="1" smtClean="0">
                <a:solidFill>
                  <a:schemeClr val="accent1">
                    <a:lumMod val="75000"/>
                  </a:schemeClr>
                </a:solidFill>
              </a:rPr>
              <a:t>Introducción a la recuperación de información</a:t>
            </a:r>
            <a:br>
              <a:rPr lang="es-ES_tradnl" noProof="1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_tradnl" noProof="1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_tradnl" noProof="1">
                <a:solidFill>
                  <a:schemeClr val="accent1">
                    <a:lumMod val="75000"/>
                  </a:schemeClr>
                </a:solidFill>
              </a:rPr>
            </a:br>
            <a:r>
              <a:rPr lang="es-ES_tradnl" noProof="1" smtClean="0">
                <a:solidFill>
                  <a:schemeClr val="accent1">
                    <a:lumMod val="75000"/>
                  </a:schemeClr>
                </a:solidFill>
              </a:rPr>
              <a:t>Information retrieval</a:t>
            </a:r>
            <a:endParaRPr lang="es-ES_tradnl" noProof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es-ES_tradnl" noProof="1" smtClean="0"/>
              <a:t>Ariel Pérez F. – Felipe Fernández V.</a:t>
            </a:r>
          </a:p>
          <a:p>
            <a:pPr marL="0" indent="0" algn="l">
              <a:buNone/>
            </a:pPr>
            <a:r>
              <a:rPr lang="es-ES_tradnl" sz="2600" b="0" i="0" noProof="1" smtClean="0">
                <a:solidFill>
                  <a:srgbClr val="FFFFFF"/>
                </a:solidFill>
              </a:rPr>
              <a:t>Profesor asesor: Eric Jeltsch F.</a:t>
            </a:r>
            <a:endParaRPr lang="es-ES_tradnl" sz="2600" b="0" i="0" noProof="1">
              <a:solidFill>
                <a:srgbClr val="FFFFFF"/>
              </a:solidFill>
            </a:endParaRPr>
          </a:p>
        </p:txBody>
      </p:sp>
      <p:pic>
        <p:nvPicPr>
          <p:cNvPr id="7172" name="Picture 4" descr="No hay texto alternativo automático disponible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1193"/>
            <a:ext cx="1785897" cy="1785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esultado de imagen para logo uls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88343"/>
            <a:ext cx="1851596" cy="185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 smtClean="0"/>
              <a:t>Introducción – Importancia y motivación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s-MX" dirty="0"/>
              <a:t>El problema de la gestión y recuperación de información sigue siendo un </a:t>
            </a:r>
            <a:r>
              <a:rPr lang="es-MX" dirty="0" smtClean="0"/>
              <a:t>problema constante </a:t>
            </a:r>
            <a:r>
              <a:rPr lang="es-MX" dirty="0"/>
              <a:t>a lo largo de la historia de la ciencia de la computación</a:t>
            </a:r>
            <a:r>
              <a:rPr lang="es-MX" dirty="0" smtClean="0"/>
              <a:t>.</a:t>
            </a:r>
          </a:p>
          <a:p>
            <a:pPr algn="just"/>
            <a:endParaRPr lang="es-MX" dirty="0" smtClean="0"/>
          </a:p>
          <a:p>
            <a:pPr algn="just"/>
            <a:r>
              <a:rPr lang="es-MX" dirty="0"/>
              <a:t>Hoy en día, </a:t>
            </a:r>
            <a:r>
              <a:rPr lang="es-MX" dirty="0" smtClean="0"/>
              <a:t>almacenar y </a:t>
            </a:r>
            <a:r>
              <a:rPr lang="es-MX" dirty="0"/>
              <a:t>archivar la información no es un problema, no así el problema de búsqueda, que </a:t>
            </a:r>
            <a:r>
              <a:rPr lang="es-MX" dirty="0" smtClean="0"/>
              <a:t>sigue siendo </a:t>
            </a:r>
            <a:r>
              <a:rPr lang="es-MX" dirty="0"/>
              <a:t>un reto.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9395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 smtClean="0"/>
              <a:t>Introducción – Importancia y motivación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s-CL" dirty="0" smtClean="0"/>
              <a:t>Si tengo 10.000 papers sobre informática…</a:t>
            </a:r>
          </a:p>
          <a:p>
            <a:pPr lvl="1" algn="just"/>
            <a:r>
              <a:rPr lang="es-CL" dirty="0" smtClean="0"/>
              <a:t>¿Cómo obtengo </a:t>
            </a:r>
            <a:r>
              <a:rPr lang="es-CL" b="1" dirty="0" smtClean="0"/>
              <a:t>los que estén </a:t>
            </a:r>
            <a:r>
              <a:rPr lang="es-CL" dirty="0" smtClean="0"/>
              <a:t>relacionados con “Bases de datos”?</a:t>
            </a:r>
          </a:p>
          <a:p>
            <a:pPr lvl="1" algn="just"/>
            <a:r>
              <a:rPr lang="es-CL" dirty="0" smtClean="0"/>
              <a:t>¿Como obtengo </a:t>
            </a:r>
            <a:r>
              <a:rPr lang="es-CL" b="1" dirty="0" smtClean="0"/>
              <a:t>los que no estén </a:t>
            </a:r>
            <a:r>
              <a:rPr lang="es-CL" dirty="0" smtClean="0"/>
              <a:t>relacionados con “</a:t>
            </a:r>
            <a:r>
              <a:rPr lang="es-CL" dirty="0" err="1" smtClean="0"/>
              <a:t>NoSQL</a:t>
            </a:r>
            <a:r>
              <a:rPr lang="es-CL" dirty="0" smtClean="0"/>
              <a:t>”?</a:t>
            </a:r>
          </a:p>
          <a:p>
            <a:pPr lvl="1" algn="just"/>
            <a:r>
              <a:rPr lang="es-CL" dirty="0" smtClean="0"/>
              <a:t>¿Cómo obtengo los papers que cumplan con los dos criterios anteriores?</a:t>
            </a:r>
          </a:p>
          <a:p>
            <a:pPr lvl="1" algn="just"/>
            <a:endParaRPr lang="es-CL" dirty="0" smtClean="0"/>
          </a:p>
          <a:p>
            <a:pPr algn="just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2198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 smtClean="0"/>
              <a:t>Modelos de Recuperación de Información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53136"/>
          </a:xfrm>
        </p:spPr>
        <p:txBody>
          <a:bodyPr/>
          <a:lstStyle/>
          <a:p>
            <a:pPr algn="just"/>
            <a:r>
              <a:rPr lang="es-CL" dirty="0" smtClean="0"/>
              <a:t>Dentro de los modelos de recuperación de la información clásico, podemos encontrar:</a:t>
            </a:r>
          </a:p>
          <a:p>
            <a:pPr lvl="1" algn="just"/>
            <a:r>
              <a:rPr lang="es-CL" dirty="0" smtClean="0"/>
              <a:t>Modelo Booleano</a:t>
            </a:r>
          </a:p>
          <a:p>
            <a:pPr lvl="1" algn="just"/>
            <a:r>
              <a:rPr lang="es-CL" dirty="0" smtClean="0"/>
              <a:t>Modelo Vectorial</a:t>
            </a:r>
          </a:p>
          <a:p>
            <a:pPr lvl="1" algn="just"/>
            <a:r>
              <a:rPr lang="es-CL" dirty="0" smtClean="0"/>
              <a:t>Modelo Probabilístico</a:t>
            </a:r>
            <a:endParaRPr lang="es-CL" dirty="0"/>
          </a:p>
          <a:p>
            <a:pPr algn="just"/>
            <a:r>
              <a:rPr lang="es-CL" dirty="0" smtClean="0"/>
              <a:t>Estos modelos consideran que los documentos son descritos por una serie de términos.</a:t>
            </a:r>
          </a:p>
          <a:p>
            <a:pPr algn="just"/>
            <a:r>
              <a:rPr lang="es-CL" dirty="0" smtClean="0"/>
              <a:t>Los términos tienen asociado un peso, el cual varia según el documento.</a:t>
            </a:r>
          </a:p>
          <a:p>
            <a:pPr algn="just"/>
            <a:endParaRPr lang="es-CL" dirty="0" smtClean="0"/>
          </a:p>
        </p:txBody>
      </p:sp>
    </p:spTree>
    <p:extLst>
      <p:ext uri="{BB962C8B-B14F-4D97-AF65-F5344CB8AC3E}">
        <p14:creationId xmlns:p14="http://schemas.microsoft.com/office/powerpoint/2010/main" val="349511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 smtClean="0"/>
              <a:t>Modelos de Recuperación de Información – Modelo Booleano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CL" dirty="0" smtClean="0"/>
              <a:t>Basado en la lógica de proposiciones.</a:t>
            </a:r>
          </a:p>
          <a:p>
            <a:r>
              <a:rPr lang="es-CL" dirty="0" smtClean="0"/>
              <a:t>Asigna pesos binarios en función de si los términos están presentes o no.</a:t>
            </a:r>
          </a:p>
          <a:p>
            <a:r>
              <a:rPr lang="es-CL" dirty="0" smtClean="0"/>
              <a:t>No existe relevancia parcial.</a:t>
            </a:r>
          </a:p>
          <a:p>
            <a:r>
              <a:rPr lang="es-CL" dirty="0" smtClean="0"/>
              <a:t>Las consultas se llevan en lenguaje booleano:</a:t>
            </a:r>
          </a:p>
          <a:p>
            <a:pPr lvl="1"/>
            <a:r>
              <a:rPr lang="es-CL" dirty="0" smtClean="0"/>
              <a:t>AND</a:t>
            </a:r>
          </a:p>
          <a:p>
            <a:pPr lvl="1"/>
            <a:r>
              <a:rPr lang="es-CL" dirty="0" smtClean="0"/>
              <a:t>OR</a:t>
            </a:r>
          </a:p>
          <a:p>
            <a:pPr lvl="1"/>
            <a:r>
              <a:rPr lang="es-CL" dirty="0" smtClean="0"/>
              <a:t>NOT</a:t>
            </a:r>
          </a:p>
          <a:p>
            <a:pPr lvl="1"/>
            <a:r>
              <a:rPr lang="es-CL" dirty="0" smtClean="0"/>
              <a:t>Etc…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8343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 smtClean="0"/>
              <a:t>Modelos de Recuperación de Información – Modelo Vectorial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404864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CL" dirty="0" smtClean="0"/>
              <a:t>Cada documento y consulta es representado a través de un vector.</a:t>
            </a:r>
          </a:p>
          <a:p>
            <a:pPr algn="just"/>
            <a:r>
              <a:rPr lang="es-CL" dirty="0" smtClean="0"/>
              <a:t>A diferencia del modelo Booleano, se asignan pesos positivos, y no binarios.</a:t>
            </a:r>
          </a:p>
          <a:p>
            <a:pPr algn="just"/>
            <a:r>
              <a:rPr lang="es-CL" dirty="0" smtClean="0"/>
              <a:t>La similitud entre un documento y una consulta se mide por la distancia existente entre ambos vectores.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152" y="3858206"/>
            <a:ext cx="3528392" cy="299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4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 smtClean="0"/>
              <a:t>Modelos de Recuperación de Información – Modelo Probabilístico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s-MX" dirty="0"/>
              <a:t>Estrategia adaptativa, las anteriores eran representativas y </a:t>
            </a:r>
            <a:r>
              <a:rPr lang="es-MX" dirty="0" smtClean="0"/>
              <a:t>tiene un </a:t>
            </a:r>
            <a:r>
              <a:rPr lang="es-MX" dirty="0"/>
              <a:t>mayor fundamento </a:t>
            </a:r>
            <a:r>
              <a:rPr lang="es-MX" dirty="0" smtClean="0"/>
              <a:t>lógico-matemático. </a:t>
            </a:r>
            <a:endParaRPr lang="es-CL" dirty="0" smtClean="0"/>
          </a:p>
          <a:p>
            <a:pPr algn="just"/>
            <a:r>
              <a:rPr lang="es-CL" dirty="0" smtClean="0"/>
              <a:t>Calcula la probabilidad de que un documento sea relevante a una consulta.</a:t>
            </a:r>
          </a:p>
          <a:p>
            <a:pPr algn="just"/>
            <a:r>
              <a:rPr lang="es-CL" dirty="0" smtClean="0"/>
              <a:t>Es complejo y costoso en cuanto a computabilidad, pero es mas robusto.</a:t>
            </a:r>
          </a:p>
          <a:p>
            <a:pPr algn="just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5039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 smtClean="0"/>
              <a:t>Proceso de Recuperación de Información</a:t>
            </a:r>
            <a:endParaRPr lang="es-CL" dirty="0"/>
          </a:p>
        </p:txBody>
      </p:sp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512958" y="1646787"/>
            <a:ext cx="1909784" cy="1276373"/>
          </a:xfrm>
          <a:prstGeom prst="star16">
            <a:avLst>
              <a:gd name="adj" fmla="val 37500"/>
            </a:avLst>
          </a:prstGeom>
          <a:noFill/>
          <a:ln w="50800">
            <a:solidFill>
              <a:srgbClr val="3333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1pPr>
            <a:lvl2pPr marL="37931725" indent="-37474525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400" b="1" dirty="0">
                <a:solidFill>
                  <a:schemeClr val="tx2"/>
                </a:solidFill>
                <a:latin typeface="Comic Sans MS" panose="030F0702030302020204" pitchFamily="66" charset="0"/>
              </a:rPr>
              <a:t>Necesidad</a:t>
            </a:r>
          </a:p>
          <a:p>
            <a:pPr>
              <a:lnSpc>
                <a:spcPct val="90000"/>
              </a:lnSpc>
            </a:pPr>
            <a:r>
              <a:rPr lang="en-US" sz="1400" b="1" dirty="0" smtClean="0">
                <a:solidFill>
                  <a:schemeClr val="tx2"/>
                </a:solidFill>
                <a:latin typeface="Comic Sans MS" panose="030F0702030302020204" pitchFamily="66" charset="0"/>
              </a:rPr>
              <a:t> de </a:t>
            </a:r>
            <a:r>
              <a:rPr lang="en-US" sz="1400" b="1" dirty="0" err="1" smtClean="0">
                <a:solidFill>
                  <a:schemeClr val="tx2"/>
                </a:solidFill>
                <a:latin typeface="Comic Sans MS" panose="030F0702030302020204" pitchFamily="66" charset="0"/>
              </a:rPr>
              <a:t>Información</a:t>
            </a:r>
            <a:r>
              <a:rPr lang="en-US" sz="1400" b="1" dirty="0" smtClean="0">
                <a:solidFill>
                  <a:schemeClr val="tx2"/>
                </a:solidFill>
                <a:latin typeface="Comic Sans MS" panose="030F0702030302020204" pitchFamily="66" charset="0"/>
              </a:rPr>
              <a:t> </a:t>
            </a:r>
            <a:endParaRPr lang="en-US" sz="1400" b="1" dirty="0">
              <a:solidFill>
                <a:schemeClr val="tx2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907922" y="4066976"/>
            <a:ext cx="1230750" cy="382912"/>
          </a:xfrm>
          <a:prstGeom prst="roundRect">
            <a:avLst>
              <a:gd name="adj" fmla="val 12495"/>
            </a:avLst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1pPr>
            <a:lvl2pPr marL="37931725" indent="-37474525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9pPr>
          </a:lstStyle>
          <a:p>
            <a:r>
              <a:rPr lang="es-ES" dirty="0" err="1" smtClean="0"/>
              <a:t>Parser</a:t>
            </a:r>
            <a:endParaRPr lang="es-ES" dirty="0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rot="19814138" flipH="1" flipV="1">
            <a:off x="2332817" y="4053143"/>
            <a:ext cx="1232597" cy="694339"/>
          </a:xfrm>
          <a:prstGeom prst="line">
            <a:avLst/>
          </a:prstGeom>
          <a:noFill/>
          <a:ln w="50800">
            <a:solidFill>
              <a:srgbClr val="FF66CC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flipH="1" flipV="1">
            <a:off x="1495044" y="2958592"/>
            <a:ext cx="19751" cy="1108383"/>
          </a:xfrm>
          <a:prstGeom prst="line">
            <a:avLst/>
          </a:prstGeom>
          <a:noFill/>
          <a:ln w="50800">
            <a:solidFill>
              <a:srgbClr val="FF66CC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1" name="Oval 12"/>
          <p:cNvSpPr>
            <a:spLocks noChangeArrowheads="1"/>
          </p:cNvSpPr>
          <p:nvPr/>
        </p:nvSpPr>
        <p:spPr bwMode="auto">
          <a:xfrm>
            <a:off x="781989" y="3074263"/>
            <a:ext cx="1426111" cy="510549"/>
          </a:xfrm>
          <a:prstGeom prst="ellipse">
            <a:avLst/>
          </a:prstGeom>
          <a:solidFill>
            <a:schemeClr val="bg2"/>
          </a:solidFill>
          <a:ln w="12700">
            <a:solidFill>
              <a:srgbClr val="3333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1pPr>
            <a:lvl2pPr marL="37931725" indent="-37474525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9pPr>
          </a:lstStyle>
          <a:p>
            <a:r>
              <a:rPr lang="en-US" sz="1800" dirty="0" err="1" smtClean="0">
                <a:solidFill>
                  <a:schemeClr val="tx2"/>
                </a:solidFill>
                <a:latin typeface="Arial" panose="020B0604020202020204" pitchFamily="34" charset="0"/>
              </a:rPr>
              <a:t>Texto</a:t>
            </a:r>
            <a:r>
              <a:rPr lang="en-US" sz="1800" dirty="0" smtClean="0">
                <a:solidFill>
                  <a:schemeClr val="tx2"/>
                </a:solidFill>
                <a:latin typeface="Arial" panose="020B0604020202020204" pitchFamily="34" charset="0"/>
              </a:rPr>
              <a:t> Input</a:t>
            </a:r>
            <a:endParaRPr lang="en-US" sz="20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5224112" y="3409102"/>
            <a:ext cx="1464168" cy="372275"/>
          </a:xfrm>
          <a:prstGeom prst="roundRect">
            <a:avLst>
              <a:gd name="adj" fmla="val 12495"/>
            </a:avLst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1pPr>
            <a:lvl2pPr marL="37931725" indent="-37474525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9pPr>
          </a:lstStyle>
          <a:p>
            <a:r>
              <a:rPr lang="es-ES" sz="2000" dirty="0" smtClean="0"/>
              <a:t>Pre-proceso</a:t>
            </a:r>
            <a:endParaRPr lang="es-ES" sz="2000" dirty="0"/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 rot="17167321">
            <a:off x="6148575" y="2263713"/>
            <a:ext cx="155374" cy="529024"/>
          </a:xfrm>
          <a:prstGeom prst="line">
            <a:avLst/>
          </a:prstGeom>
          <a:noFill/>
          <a:ln w="50800">
            <a:solidFill>
              <a:srgbClr val="FF66CC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6" name="AutoShape 10"/>
          <p:cNvSpPr>
            <a:spLocks noChangeArrowheads="1"/>
          </p:cNvSpPr>
          <p:nvPr/>
        </p:nvSpPr>
        <p:spPr bwMode="auto">
          <a:xfrm>
            <a:off x="6661755" y="2425237"/>
            <a:ext cx="686992" cy="273888"/>
          </a:xfrm>
          <a:prstGeom prst="cube">
            <a:avLst>
              <a:gd name="adj" fmla="val 24995"/>
            </a:avLst>
          </a:prstGeom>
          <a:solidFill>
            <a:srgbClr val="00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1pPr>
            <a:lvl2pPr marL="37931725" indent="-37474525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9pPr>
          </a:lstStyle>
          <a:p>
            <a:endParaRPr lang="es-ES"/>
          </a:p>
        </p:txBody>
      </p:sp>
      <p:sp>
        <p:nvSpPr>
          <p:cNvPr id="17" name="AutoShape 11"/>
          <p:cNvSpPr>
            <a:spLocks noChangeArrowheads="1"/>
          </p:cNvSpPr>
          <p:nvPr/>
        </p:nvSpPr>
        <p:spPr bwMode="auto">
          <a:xfrm>
            <a:off x="7261215" y="2196553"/>
            <a:ext cx="527843" cy="494595"/>
          </a:xfrm>
          <a:prstGeom prst="cube">
            <a:avLst>
              <a:gd name="adj" fmla="val 24995"/>
            </a:avLst>
          </a:prstGeom>
          <a:solidFill>
            <a:srgbClr val="FF0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1pPr>
            <a:lvl2pPr marL="37931725" indent="-37474525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9pPr>
          </a:lstStyle>
          <a:p>
            <a:endParaRPr lang="es-ES"/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6535832" y="2769416"/>
            <a:ext cx="1179827" cy="309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1pPr>
            <a:lvl2pPr marL="37931725" indent="-37474525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2000" b="1" dirty="0" smtClean="0">
                <a:latin typeface="Arial" panose="020B0604020202020204" pitchFamily="34" charset="0"/>
              </a:rPr>
              <a:t>Colección</a:t>
            </a:r>
            <a:endParaRPr lang="en-US" sz="2000" b="1" dirty="0">
              <a:latin typeface="Arial" panose="020B0604020202020204" pitchFamily="34" charset="0"/>
            </a:endParaRP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V="1">
            <a:off x="6469681" y="3830358"/>
            <a:ext cx="0" cy="328378"/>
          </a:xfrm>
          <a:prstGeom prst="line">
            <a:avLst/>
          </a:prstGeom>
          <a:noFill/>
          <a:ln w="50800">
            <a:solidFill>
              <a:srgbClr val="FF66CC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5872147" y="4173623"/>
            <a:ext cx="1195068" cy="441167"/>
          </a:xfrm>
          <a:prstGeom prst="cube">
            <a:avLst>
              <a:gd name="adj" fmla="val 24995"/>
            </a:avLst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1pPr>
            <a:lvl2pPr marL="37931725" indent="-37474525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9pPr>
          </a:lstStyle>
          <a:p>
            <a:r>
              <a:rPr lang="es-ES" dirty="0" smtClean="0"/>
              <a:t>Index</a:t>
            </a:r>
            <a:endParaRPr lang="es-ES" dirty="0"/>
          </a:p>
        </p:txBody>
      </p:sp>
      <p:grpSp>
        <p:nvGrpSpPr>
          <p:cNvPr id="23" name="Group 15"/>
          <p:cNvGrpSpPr>
            <a:grpSpLocks/>
          </p:cNvGrpSpPr>
          <p:nvPr/>
        </p:nvGrpSpPr>
        <p:grpSpPr bwMode="auto">
          <a:xfrm>
            <a:off x="4932564" y="5921632"/>
            <a:ext cx="1105883" cy="777015"/>
            <a:chOff x="2555" y="1622"/>
            <a:chExt cx="806" cy="664"/>
          </a:xfrm>
        </p:grpSpPr>
        <p:grpSp>
          <p:nvGrpSpPr>
            <p:cNvPr id="24" name="Group 16"/>
            <p:cNvGrpSpPr>
              <a:grpSpLocks/>
            </p:cNvGrpSpPr>
            <p:nvPr/>
          </p:nvGrpSpPr>
          <p:grpSpPr bwMode="auto">
            <a:xfrm>
              <a:off x="2555" y="1622"/>
              <a:ext cx="806" cy="664"/>
              <a:chOff x="2555" y="1622"/>
              <a:chExt cx="806" cy="664"/>
            </a:xfrm>
          </p:grpSpPr>
          <p:grpSp>
            <p:nvGrpSpPr>
              <p:cNvPr id="31" name="Group 17"/>
              <p:cNvGrpSpPr>
                <a:grpSpLocks/>
              </p:cNvGrpSpPr>
              <p:nvPr/>
            </p:nvGrpSpPr>
            <p:grpSpPr bwMode="auto">
              <a:xfrm>
                <a:off x="2619" y="1622"/>
                <a:ext cx="742" cy="586"/>
                <a:chOff x="2619" y="1622"/>
                <a:chExt cx="742" cy="586"/>
              </a:xfrm>
            </p:grpSpPr>
            <p:sp>
              <p:nvSpPr>
                <p:cNvPr id="33" name="Freeform 18"/>
                <p:cNvSpPr>
                  <a:spLocks/>
                </p:cNvSpPr>
                <p:nvPr/>
              </p:nvSpPr>
              <p:spPr bwMode="auto">
                <a:xfrm>
                  <a:off x="2619" y="1622"/>
                  <a:ext cx="742" cy="586"/>
                </a:xfrm>
                <a:custGeom>
                  <a:avLst/>
                  <a:gdLst>
                    <a:gd name="T0" fmla="*/ 0 w 742"/>
                    <a:gd name="T1" fmla="*/ 0 h 586"/>
                    <a:gd name="T2" fmla="*/ 741 w 742"/>
                    <a:gd name="T3" fmla="*/ 0 h 586"/>
                    <a:gd name="T4" fmla="*/ 741 w 742"/>
                    <a:gd name="T5" fmla="*/ 585 h 586"/>
                    <a:gd name="T6" fmla="*/ 0 w 742"/>
                    <a:gd name="T7" fmla="*/ 585 h 586"/>
                    <a:gd name="T8" fmla="*/ 0 w 742"/>
                    <a:gd name="T9" fmla="*/ 0 h 5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42"/>
                    <a:gd name="T16" fmla="*/ 0 h 586"/>
                    <a:gd name="T17" fmla="*/ 742 w 742"/>
                    <a:gd name="T18" fmla="*/ 586 h 58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42" h="586">
                      <a:moveTo>
                        <a:pt x="0" y="0"/>
                      </a:moveTo>
                      <a:lnTo>
                        <a:pt x="741" y="0"/>
                      </a:lnTo>
                      <a:lnTo>
                        <a:pt x="741" y="585"/>
                      </a:lnTo>
                      <a:lnTo>
                        <a:pt x="0" y="585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D60093"/>
                </a:solidFill>
                <a:ln w="12700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grpSp>
              <p:nvGrpSpPr>
                <p:cNvPr id="34" name="Group 19"/>
                <p:cNvGrpSpPr>
                  <a:grpSpLocks/>
                </p:cNvGrpSpPr>
                <p:nvPr/>
              </p:nvGrpSpPr>
              <p:grpSpPr bwMode="auto">
                <a:xfrm>
                  <a:off x="2619" y="1675"/>
                  <a:ext cx="742" cy="475"/>
                  <a:chOff x="2619" y="1675"/>
                  <a:chExt cx="742" cy="475"/>
                </a:xfrm>
              </p:grpSpPr>
              <p:sp>
                <p:nvSpPr>
                  <p:cNvPr id="35" name="Freeform 20"/>
                  <p:cNvSpPr>
                    <a:spLocks/>
                  </p:cNvSpPr>
                  <p:nvPr/>
                </p:nvSpPr>
                <p:spPr bwMode="auto">
                  <a:xfrm>
                    <a:off x="2619" y="1675"/>
                    <a:ext cx="742" cy="54"/>
                  </a:xfrm>
                  <a:custGeom>
                    <a:avLst/>
                    <a:gdLst>
                      <a:gd name="T0" fmla="*/ 0 w 742"/>
                      <a:gd name="T1" fmla="*/ 0 h 54"/>
                      <a:gd name="T2" fmla="*/ 741 w 742"/>
                      <a:gd name="T3" fmla="*/ 0 h 54"/>
                      <a:gd name="T4" fmla="*/ 741 w 742"/>
                      <a:gd name="T5" fmla="*/ 53 h 54"/>
                      <a:gd name="T6" fmla="*/ 0 w 742"/>
                      <a:gd name="T7" fmla="*/ 53 h 54"/>
                      <a:gd name="T8" fmla="*/ 0 w 742"/>
                      <a:gd name="T9" fmla="*/ 0 h 5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42"/>
                      <a:gd name="T16" fmla="*/ 0 h 54"/>
                      <a:gd name="T17" fmla="*/ 742 w 742"/>
                      <a:gd name="T18" fmla="*/ 54 h 5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42" h="54">
                        <a:moveTo>
                          <a:pt x="0" y="0"/>
                        </a:moveTo>
                        <a:lnTo>
                          <a:pt x="741" y="0"/>
                        </a:lnTo>
                        <a:lnTo>
                          <a:pt x="741" y="53"/>
                        </a:lnTo>
                        <a:lnTo>
                          <a:pt x="0" y="53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D60093"/>
                  </a:solid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36" name="Freeform 21"/>
                  <p:cNvSpPr>
                    <a:spLocks/>
                  </p:cNvSpPr>
                  <p:nvPr/>
                </p:nvSpPr>
                <p:spPr bwMode="auto">
                  <a:xfrm>
                    <a:off x="2619" y="1780"/>
                    <a:ext cx="742" cy="54"/>
                  </a:xfrm>
                  <a:custGeom>
                    <a:avLst/>
                    <a:gdLst>
                      <a:gd name="T0" fmla="*/ 0 w 742"/>
                      <a:gd name="T1" fmla="*/ 0 h 54"/>
                      <a:gd name="T2" fmla="*/ 741 w 742"/>
                      <a:gd name="T3" fmla="*/ 0 h 54"/>
                      <a:gd name="T4" fmla="*/ 741 w 742"/>
                      <a:gd name="T5" fmla="*/ 53 h 54"/>
                      <a:gd name="T6" fmla="*/ 0 w 742"/>
                      <a:gd name="T7" fmla="*/ 53 h 54"/>
                      <a:gd name="T8" fmla="*/ 0 w 742"/>
                      <a:gd name="T9" fmla="*/ 0 h 5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42"/>
                      <a:gd name="T16" fmla="*/ 0 h 54"/>
                      <a:gd name="T17" fmla="*/ 742 w 742"/>
                      <a:gd name="T18" fmla="*/ 54 h 5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42" h="54">
                        <a:moveTo>
                          <a:pt x="0" y="0"/>
                        </a:moveTo>
                        <a:lnTo>
                          <a:pt x="741" y="0"/>
                        </a:lnTo>
                        <a:lnTo>
                          <a:pt x="741" y="53"/>
                        </a:lnTo>
                        <a:lnTo>
                          <a:pt x="0" y="53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D60093"/>
                  </a:solid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37" name="Freeform 22"/>
                  <p:cNvSpPr>
                    <a:spLocks/>
                  </p:cNvSpPr>
                  <p:nvPr/>
                </p:nvSpPr>
                <p:spPr bwMode="auto">
                  <a:xfrm>
                    <a:off x="2619" y="1885"/>
                    <a:ext cx="742" cy="54"/>
                  </a:xfrm>
                  <a:custGeom>
                    <a:avLst/>
                    <a:gdLst>
                      <a:gd name="T0" fmla="*/ 0 w 742"/>
                      <a:gd name="T1" fmla="*/ 0 h 54"/>
                      <a:gd name="T2" fmla="*/ 741 w 742"/>
                      <a:gd name="T3" fmla="*/ 0 h 54"/>
                      <a:gd name="T4" fmla="*/ 741 w 742"/>
                      <a:gd name="T5" fmla="*/ 53 h 54"/>
                      <a:gd name="T6" fmla="*/ 0 w 742"/>
                      <a:gd name="T7" fmla="*/ 53 h 54"/>
                      <a:gd name="T8" fmla="*/ 0 w 742"/>
                      <a:gd name="T9" fmla="*/ 0 h 5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42"/>
                      <a:gd name="T16" fmla="*/ 0 h 54"/>
                      <a:gd name="T17" fmla="*/ 742 w 742"/>
                      <a:gd name="T18" fmla="*/ 54 h 5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42" h="54">
                        <a:moveTo>
                          <a:pt x="0" y="0"/>
                        </a:moveTo>
                        <a:lnTo>
                          <a:pt x="741" y="0"/>
                        </a:lnTo>
                        <a:lnTo>
                          <a:pt x="741" y="53"/>
                        </a:lnTo>
                        <a:lnTo>
                          <a:pt x="0" y="53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D60093"/>
                  </a:solid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38" name="Freeform 23"/>
                  <p:cNvSpPr>
                    <a:spLocks/>
                  </p:cNvSpPr>
                  <p:nvPr/>
                </p:nvSpPr>
                <p:spPr bwMode="auto">
                  <a:xfrm>
                    <a:off x="2619" y="1992"/>
                    <a:ext cx="742" cy="52"/>
                  </a:xfrm>
                  <a:custGeom>
                    <a:avLst/>
                    <a:gdLst>
                      <a:gd name="T0" fmla="*/ 0 w 742"/>
                      <a:gd name="T1" fmla="*/ 0 h 52"/>
                      <a:gd name="T2" fmla="*/ 741 w 742"/>
                      <a:gd name="T3" fmla="*/ 0 h 52"/>
                      <a:gd name="T4" fmla="*/ 741 w 742"/>
                      <a:gd name="T5" fmla="*/ 51 h 52"/>
                      <a:gd name="T6" fmla="*/ 0 w 742"/>
                      <a:gd name="T7" fmla="*/ 51 h 52"/>
                      <a:gd name="T8" fmla="*/ 0 w 742"/>
                      <a:gd name="T9" fmla="*/ 0 h 5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42"/>
                      <a:gd name="T16" fmla="*/ 0 h 52"/>
                      <a:gd name="T17" fmla="*/ 742 w 742"/>
                      <a:gd name="T18" fmla="*/ 52 h 5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42" h="52">
                        <a:moveTo>
                          <a:pt x="0" y="0"/>
                        </a:moveTo>
                        <a:lnTo>
                          <a:pt x="741" y="0"/>
                        </a:lnTo>
                        <a:lnTo>
                          <a:pt x="741" y="51"/>
                        </a:lnTo>
                        <a:lnTo>
                          <a:pt x="0" y="51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D60093"/>
                  </a:solid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  <p:sp>
                <p:nvSpPr>
                  <p:cNvPr id="39" name="Freeform 24"/>
                  <p:cNvSpPr>
                    <a:spLocks/>
                  </p:cNvSpPr>
                  <p:nvPr/>
                </p:nvSpPr>
                <p:spPr bwMode="auto">
                  <a:xfrm>
                    <a:off x="2619" y="2096"/>
                    <a:ext cx="742" cy="54"/>
                  </a:xfrm>
                  <a:custGeom>
                    <a:avLst/>
                    <a:gdLst>
                      <a:gd name="T0" fmla="*/ 0 w 742"/>
                      <a:gd name="T1" fmla="*/ 0 h 54"/>
                      <a:gd name="T2" fmla="*/ 741 w 742"/>
                      <a:gd name="T3" fmla="*/ 0 h 54"/>
                      <a:gd name="T4" fmla="*/ 741 w 742"/>
                      <a:gd name="T5" fmla="*/ 53 h 54"/>
                      <a:gd name="T6" fmla="*/ 0 w 742"/>
                      <a:gd name="T7" fmla="*/ 53 h 54"/>
                      <a:gd name="T8" fmla="*/ 0 w 742"/>
                      <a:gd name="T9" fmla="*/ 0 h 5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42"/>
                      <a:gd name="T16" fmla="*/ 0 h 54"/>
                      <a:gd name="T17" fmla="*/ 742 w 742"/>
                      <a:gd name="T18" fmla="*/ 54 h 5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42" h="54">
                        <a:moveTo>
                          <a:pt x="0" y="0"/>
                        </a:moveTo>
                        <a:lnTo>
                          <a:pt x="741" y="0"/>
                        </a:lnTo>
                        <a:lnTo>
                          <a:pt x="741" y="53"/>
                        </a:lnTo>
                        <a:lnTo>
                          <a:pt x="0" y="53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D60093"/>
                  </a:solidFill>
                  <a:ln w="12700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s-ES"/>
                  </a:p>
                </p:txBody>
              </p:sp>
            </p:grpSp>
          </p:grpSp>
          <p:sp>
            <p:nvSpPr>
              <p:cNvPr id="32" name="Freeform 25"/>
              <p:cNvSpPr>
                <a:spLocks/>
              </p:cNvSpPr>
              <p:nvPr/>
            </p:nvSpPr>
            <p:spPr bwMode="auto">
              <a:xfrm>
                <a:off x="2555" y="1661"/>
                <a:ext cx="742" cy="625"/>
              </a:xfrm>
              <a:custGeom>
                <a:avLst/>
                <a:gdLst>
                  <a:gd name="T0" fmla="*/ 0 w 742"/>
                  <a:gd name="T1" fmla="*/ 0 h 625"/>
                  <a:gd name="T2" fmla="*/ 741 w 742"/>
                  <a:gd name="T3" fmla="*/ 0 h 625"/>
                  <a:gd name="T4" fmla="*/ 741 w 742"/>
                  <a:gd name="T5" fmla="*/ 624 h 625"/>
                  <a:gd name="T6" fmla="*/ 0 w 742"/>
                  <a:gd name="T7" fmla="*/ 624 h 625"/>
                  <a:gd name="T8" fmla="*/ 0 w 742"/>
                  <a:gd name="T9" fmla="*/ 0 h 6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42"/>
                  <a:gd name="T16" fmla="*/ 0 h 625"/>
                  <a:gd name="T17" fmla="*/ 742 w 742"/>
                  <a:gd name="T18" fmla="*/ 625 h 6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42" h="625">
                    <a:moveTo>
                      <a:pt x="0" y="0"/>
                    </a:moveTo>
                    <a:lnTo>
                      <a:pt x="741" y="0"/>
                    </a:lnTo>
                    <a:lnTo>
                      <a:pt x="741" y="624"/>
                    </a:lnTo>
                    <a:lnTo>
                      <a:pt x="0" y="62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6009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25" name="Line 26"/>
            <p:cNvSpPr>
              <a:spLocks noChangeShapeType="1"/>
            </p:cNvSpPr>
            <p:nvPr/>
          </p:nvSpPr>
          <p:spPr bwMode="auto">
            <a:xfrm>
              <a:off x="2784" y="1778"/>
              <a:ext cx="320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" name="Line 27"/>
            <p:cNvSpPr>
              <a:spLocks noChangeShapeType="1"/>
            </p:cNvSpPr>
            <p:nvPr/>
          </p:nvSpPr>
          <p:spPr bwMode="auto">
            <a:xfrm>
              <a:off x="2784" y="1857"/>
              <a:ext cx="320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7" name="Line 28"/>
            <p:cNvSpPr>
              <a:spLocks noChangeShapeType="1"/>
            </p:cNvSpPr>
            <p:nvPr/>
          </p:nvSpPr>
          <p:spPr bwMode="auto">
            <a:xfrm>
              <a:off x="2784" y="1935"/>
              <a:ext cx="320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8" name="Line 29"/>
            <p:cNvSpPr>
              <a:spLocks noChangeShapeType="1"/>
            </p:cNvSpPr>
            <p:nvPr/>
          </p:nvSpPr>
          <p:spPr bwMode="auto">
            <a:xfrm>
              <a:off x="2784" y="2013"/>
              <a:ext cx="320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" name="Line 30"/>
            <p:cNvSpPr>
              <a:spLocks noChangeShapeType="1"/>
            </p:cNvSpPr>
            <p:nvPr/>
          </p:nvSpPr>
          <p:spPr bwMode="auto">
            <a:xfrm>
              <a:off x="2784" y="2091"/>
              <a:ext cx="320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" name="Line 31"/>
            <p:cNvSpPr>
              <a:spLocks noChangeShapeType="1"/>
            </p:cNvSpPr>
            <p:nvPr/>
          </p:nvSpPr>
          <p:spPr bwMode="auto">
            <a:xfrm>
              <a:off x="2784" y="2169"/>
              <a:ext cx="320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</p:grpSp>
      <p:sp>
        <p:nvSpPr>
          <p:cNvPr id="41" name="AutoShape 37"/>
          <p:cNvSpPr>
            <a:spLocks noChangeArrowheads="1"/>
          </p:cNvSpPr>
          <p:nvPr/>
        </p:nvSpPr>
        <p:spPr bwMode="auto">
          <a:xfrm>
            <a:off x="4515678" y="5085445"/>
            <a:ext cx="1852282" cy="327658"/>
          </a:xfrm>
          <a:prstGeom prst="roundRect">
            <a:avLst>
              <a:gd name="adj" fmla="val 12495"/>
            </a:avLst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1pPr>
            <a:lvl2pPr marL="37931725" indent="-37474525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9pPr>
          </a:lstStyle>
          <a:p>
            <a:r>
              <a:rPr lang="es-ES" sz="1800" dirty="0" smtClean="0"/>
              <a:t>Ranking o Match</a:t>
            </a:r>
            <a:endParaRPr lang="es-ES" sz="1800" dirty="0"/>
          </a:p>
        </p:txBody>
      </p:sp>
      <p:sp>
        <p:nvSpPr>
          <p:cNvPr id="44" name="AutoShape 41"/>
          <p:cNvSpPr>
            <a:spLocks noChangeArrowheads="1"/>
          </p:cNvSpPr>
          <p:nvPr/>
        </p:nvSpPr>
        <p:spPr bwMode="auto">
          <a:xfrm>
            <a:off x="3657278" y="4194906"/>
            <a:ext cx="1195068" cy="441167"/>
          </a:xfrm>
          <a:prstGeom prst="cube">
            <a:avLst>
              <a:gd name="adj" fmla="val 24995"/>
            </a:avLst>
          </a:prstGeom>
          <a:noFill/>
          <a:ln w="508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1pPr>
            <a:lvl2pPr marL="37931725" indent="-37474525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9pPr>
          </a:lstStyle>
          <a:p>
            <a:r>
              <a:rPr lang="es-ES" sz="2000" dirty="0" err="1" smtClean="0"/>
              <a:t>Query</a:t>
            </a:r>
            <a:endParaRPr lang="es-ES" dirty="0"/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 rot="28197" flipH="1" flipV="1">
            <a:off x="4600989" y="4718338"/>
            <a:ext cx="600964" cy="271487"/>
          </a:xfrm>
          <a:prstGeom prst="line">
            <a:avLst/>
          </a:prstGeom>
          <a:noFill/>
          <a:ln w="50800">
            <a:solidFill>
              <a:srgbClr val="FF66CC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7" name="Line 44"/>
          <p:cNvSpPr>
            <a:spLocks noChangeShapeType="1"/>
          </p:cNvSpPr>
          <p:nvPr/>
        </p:nvSpPr>
        <p:spPr bwMode="auto">
          <a:xfrm rot="6986949" flipH="1" flipV="1">
            <a:off x="5533003" y="4678942"/>
            <a:ext cx="512548" cy="329296"/>
          </a:xfrm>
          <a:prstGeom prst="line">
            <a:avLst/>
          </a:prstGeom>
          <a:noFill/>
          <a:ln w="50800">
            <a:solidFill>
              <a:srgbClr val="FF66CC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 flipH="1" flipV="1">
            <a:off x="5451130" y="5512572"/>
            <a:ext cx="0" cy="379800"/>
          </a:xfrm>
          <a:prstGeom prst="line">
            <a:avLst/>
          </a:prstGeom>
          <a:noFill/>
          <a:ln w="50800">
            <a:solidFill>
              <a:srgbClr val="FF66CC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9" name="Line 13"/>
          <p:cNvSpPr>
            <a:spLocks noChangeShapeType="1"/>
          </p:cNvSpPr>
          <p:nvPr/>
        </p:nvSpPr>
        <p:spPr bwMode="auto">
          <a:xfrm flipV="1">
            <a:off x="5950634" y="2534935"/>
            <a:ext cx="0" cy="787146"/>
          </a:xfrm>
          <a:prstGeom prst="line">
            <a:avLst/>
          </a:prstGeom>
          <a:noFill/>
          <a:ln w="50800">
            <a:solidFill>
              <a:srgbClr val="FF66CC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0" name="Freeform 48"/>
          <p:cNvSpPr>
            <a:spLocks/>
          </p:cNvSpPr>
          <p:nvPr/>
        </p:nvSpPr>
        <p:spPr bwMode="auto">
          <a:xfrm>
            <a:off x="1691680" y="4495526"/>
            <a:ext cx="3237681" cy="2043973"/>
          </a:xfrm>
          <a:custGeom>
            <a:avLst/>
            <a:gdLst>
              <a:gd name="T0" fmla="*/ 2147483646 w 1640"/>
              <a:gd name="T1" fmla="*/ 2147483646 h 1400"/>
              <a:gd name="T2" fmla="*/ 2147483646 w 1640"/>
              <a:gd name="T3" fmla="*/ 2147483646 h 1400"/>
              <a:gd name="T4" fmla="*/ 2147483646 w 1640"/>
              <a:gd name="T5" fmla="*/ 2147483646 h 1400"/>
              <a:gd name="T6" fmla="*/ 0 w 1640"/>
              <a:gd name="T7" fmla="*/ 0 h 1400"/>
              <a:gd name="T8" fmla="*/ 0 60000 65536"/>
              <a:gd name="T9" fmla="*/ 0 60000 65536"/>
              <a:gd name="T10" fmla="*/ 0 60000 65536"/>
              <a:gd name="T11" fmla="*/ 0 60000 65536"/>
              <a:gd name="T12" fmla="*/ 0 w 1640"/>
              <a:gd name="T13" fmla="*/ 0 h 1400"/>
              <a:gd name="T14" fmla="*/ 1640 w 1640"/>
              <a:gd name="T15" fmla="*/ 1400 h 1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40" h="1400">
                <a:moveTo>
                  <a:pt x="1584" y="1344"/>
                </a:moveTo>
                <a:cubicBezTo>
                  <a:pt x="1612" y="1372"/>
                  <a:pt x="1640" y="1400"/>
                  <a:pt x="1440" y="1344"/>
                </a:cubicBezTo>
                <a:cubicBezTo>
                  <a:pt x="1240" y="1288"/>
                  <a:pt x="624" y="1232"/>
                  <a:pt x="384" y="1008"/>
                </a:cubicBezTo>
                <a:cubicBezTo>
                  <a:pt x="144" y="784"/>
                  <a:pt x="72" y="392"/>
                  <a:pt x="0" y="0"/>
                </a:cubicBez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1" name="Text Box 52"/>
          <p:cNvSpPr txBox="1">
            <a:spLocks noChangeArrowheads="1"/>
          </p:cNvSpPr>
          <p:nvPr/>
        </p:nvSpPr>
        <p:spPr bwMode="auto">
          <a:xfrm>
            <a:off x="6694419" y="5474501"/>
            <a:ext cx="1308656" cy="38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1pPr>
            <a:lvl2pPr marL="37931725" indent="-37474525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9pPr>
          </a:lstStyle>
          <a:p>
            <a:r>
              <a:rPr lang="en-US" dirty="0" err="1" smtClean="0">
                <a:solidFill>
                  <a:srgbClr val="B90092"/>
                </a:solidFill>
              </a:rPr>
              <a:t>Evaluación</a:t>
            </a:r>
            <a:endParaRPr lang="en-US" dirty="0"/>
          </a:p>
        </p:txBody>
      </p:sp>
      <p:sp>
        <p:nvSpPr>
          <p:cNvPr id="52" name="Line 54"/>
          <p:cNvSpPr>
            <a:spLocks noChangeShapeType="1"/>
          </p:cNvSpPr>
          <p:nvPr/>
        </p:nvSpPr>
        <p:spPr bwMode="auto">
          <a:xfrm flipH="1">
            <a:off x="6151764" y="5890504"/>
            <a:ext cx="700254" cy="191456"/>
          </a:xfrm>
          <a:prstGeom prst="line">
            <a:avLst/>
          </a:prstGeom>
          <a:noFill/>
          <a:ln w="19050">
            <a:solidFill>
              <a:srgbClr val="B9009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4" name="AutoShape 50"/>
          <p:cNvSpPr>
            <a:spLocks noChangeArrowheads="1"/>
          </p:cNvSpPr>
          <p:nvPr/>
        </p:nvSpPr>
        <p:spPr bwMode="auto">
          <a:xfrm>
            <a:off x="253081" y="6010492"/>
            <a:ext cx="2133682" cy="372275"/>
          </a:xfrm>
          <a:prstGeom prst="roundRect">
            <a:avLst>
              <a:gd name="adj" fmla="val 12495"/>
            </a:avLst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1pPr>
            <a:lvl2pPr marL="37931725" indent="-37474525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</a:defRPr>
            </a:lvl9pPr>
          </a:lstStyle>
          <a:p>
            <a:r>
              <a:rPr lang="es-ES" sz="2000" dirty="0" smtClean="0"/>
              <a:t>Reformular </a:t>
            </a:r>
            <a:r>
              <a:rPr lang="es-ES" sz="2000" dirty="0" err="1" smtClean="0"/>
              <a:t>Query</a:t>
            </a:r>
            <a:endParaRPr lang="es-ES" sz="2000" dirty="0"/>
          </a:p>
        </p:txBody>
      </p:sp>
      <p:sp>
        <p:nvSpPr>
          <p:cNvPr id="57" name="Oval 49"/>
          <p:cNvSpPr>
            <a:spLocks noChangeArrowheads="1"/>
          </p:cNvSpPr>
          <p:nvPr/>
        </p:nvSpPr>
        <p:spPr bwMode="auto">
          <a:xfrm>
            <a:off x="3092694" y="1656791"/>
            <a:ext cx="2143543" cy="1212554"/>
          </a:xfrm>
          <a:prstGeom prst="ellipse">
            <a:avLst/>
          </a:prstGeom>
          <a:noFill/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sz="1400" b="1" dirty="0" err="1">
                <a:solidFill>
                  <a:srgbClr val="008000"/>
                </a:solidFill>
                <a:latin typeface="Comic Sans MS" panose="030F0702030302020204" pitchFamily="66" charset="0"/>
              </a:rPr>
              <a:t>Análisis</a:t>
            </a:r>
            <a:r>
              <a:rPr lang="en-US" sz="1400" b="1" dirty="0">
                <a:solidFill>
                  <a:srgbClr val="008000"/>
                </a:solidFill>
                <a:latin typeface="Comic Sans MS" panose="030F0702030302020204" pitchFamily="66" charset="0"/>
              </a:rPr>
              <a:t> </a:t>
            </a:r>
            <a:r>
              <a:rPr lang="en-US" sz="1400" b="1" dirty="0" err="1" smtClean="0">
                <a:solidFill>
                  <a:srgbClr val="008000"/>
                </a:solidFill>
                <a:latin typeface="Comic Sans MS" panose="030F0702030302020204" pitchFamily="66" charset="0"/>
              </a:rPr>
              <a:t>Léxico</a:t>
            </a:r>
            <a:endParaRPr lang="en-US" sz="1400" b="1" dirty="0" smtClean="0">
              <a:solidFill>
                <a:srgbClr val="008000"/>
              </a:solidFill>
              <a:latin typeface="Comic Sans MS" panose="030F0702030302020204" pitchFamily="66" charset="0"/>
            </a:endParaRPr>
          </a:p>
          <a:p>
            <a:r>
              <a:rPr lang="en-US" sz="1400" b="1" dirty="0">
                <a:solidFill>
                  <a:srgbClr val="008000"/>
                </a:solidFill>
                <a:latin typeface="Comic Sans MS" panose="030F0702030302020204" pitchFamily="66" charset="0"/>
              </a:rPr>
              <a:t> </a:t>
            </a:r>
            <a:r>
              <a:rPr lang="en-US" sz="1400" b="1" dirty="0" smtClean="0">
                <a:solidFill>
                  <a:srgbClr val="008000"/>
                </a:solidFill>
                <a:latin typeface="Comic Sans MS" panose="030F0702030302020204" pitchFamily="66" charset="0"/>
              </a:rPr>
              <a:t>y </a:t>
            </a:r>
            <a:r>
              <a:rPr lang="en-US" sz="1400" b="1" dirty="0">
                <a:solidFill>
                  <a:srgbClr val="008000"/>
                </a:solidFill>
                <a:latin typeface="Comic Sans MS" panose="030F0702030302020204" pitchFamily="66" charset="0"/>
              </a:rPr>
              <a:t>stop </a:t>
            </a:r>
            <a:r>
              <a:rPr lang="en-US" sz="1400" b="1" dirty="0" smtClean="0">
                <a:solidFill>
                  <a:srgbClr val="008000"/>
                </a:solidFill>
                <a:latin typeface="Comic Sans MS" panose="030F0702030302020204" pitchFamily="66" charset="0"/>
              </a:rPr>
              <a:t>words</a:t>
            </a:r>
            <a:endParaRPr lang="en-US" sz="1400" b="1" dirty="0">
              <a:latin typeface="Comic Sans MS" panose="030F0702030302020204" pitchFamily="66" charset="0"/>
            </a:endParaRPr>
          </a:p>
        </p:txBody>
      </p:sp>
      <p:cxnSp>
        <p:nvCxnSpPr>
          <p:cNvPr id="58" name="AutoShape 50"/>
          <p:cNvCxnSpPr>
            <a:cxnSpLocks noChangeShapeType="1"/>
            <a:stCxn id="57" idx="3"/>
            <a:endCxn id="7" idx="3"/>
          </p:cNvCxnSpPr>
          <p:nvPr/>
        </p:nvCxnSpPr>
        <p:spPr bwMode="auto">
          <a:xfrm rot="5400000">
            <a:off x="1989311" y="2841133"/>
            <a:ext cx="1566661" cy="1267937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9" name="AutoShape 51"/>
          <p:cNvCxnSpPr>
            <a:cxnSpLocks noChangeShapeType="1"/>
            <a:endCxn id="13" idx="1"/>
          </p:cNvCxnSpPr>
          <p:nvPr/>
        </p:nvCxnSpPr>
        <p:spPr bwMode="auto">
          <a:xfrm rot="16200000" flipH="1">
            <a:off x="4480566" y="2851693"/>
            <a:ext cx="756911" cy="730181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60" name="Imagen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512" y="1628800"/>
            <a:ext cx="1280046" cy="11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6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 smtClean="0"/>
              <a:t>Proceso de Recuperación de Información</a:t>
            </a:r>
            <a:endParaRPr lang="es-C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76" y="1580665"/>
            <a:ext cx="7487744" cy="527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146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 smtClean="0"/>
              <a:t>Aplicaciones – Conceptos Previos/Requisitos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69160"/>
          </a:xfrm>
        </p:spPr>
        <p:txBody>
          <a:bodyPr>
            <a:normAutofit/>
          </a:bodyPr>
          <a:lstStyle/>
          <a:p>
            <a:pPr algn="just"/>
            <a:r>
              <a:rPr lang="es-CL" dirty="0" smtClean="0"/>
              <a:t>En esta oportunidad, veremos algunas aplicaciones que permiten recuperar información desde distintas fuentes de datos.</a:t>
            </a:r>
          </a:p>
          <a:p>
            <a:pPr algn="just"/>
            <a:endParaRPr lang="es-CL" dirty="0"/>
          </a:p>
          <a:p>
            <a:pPr algn="just"/>
            <a:endParaRPr lang="es-CL" dirty="0" smtClean="0"/>
          </a:p>
          <a:p>
            <a:pPr algn="just"/>
            <a:endParaRPr lang="es-CL" dirty="0" smtClean="0"/>
          </a:p>
          <a:p>
            <a:pPr algn="just"/>
            <a:endParaRPr lang="es-CL" dirty="0" smtClean="0"/>
          </a:p>
          <a:p>
            <a:pPr algn="just"/>
            <a:endParaRPr lang="es-CL" dirty="0" smtClean="0"/>
          </a:p>
          <a:p>
            <a:pPr algn="just"/>
            <a:r>
              <a:rPr lang="es-CL" dirty="0" smtClean="0"/>
              <a:t>Pero antes, debemos comprender algunos conceptos y herramientas…</a:t>
            </a:r>
            <a:endParaRPr lang="es-CL" dirty="0"/>
          </a:p>
        </p:txBody>
      </p:sp>
      <p:grpSp>
        <p:nvGrpSpPr>
          <p:cNvPr id="6" name="Grupo 5"/>
          <p:cNvGrpSpPr/>
          <p:nvPr/>
        </p:nvGrpSpPr>
        <p:grpSpPr>
          <a:xfrm>
            <a:off x="609880" y="3645024"/>
            <a:ext cx="7953167" cy="1257300"/>
            <a:chOff x="449885" y="3602388"/>
            <a:chExt cx="7953167" cy="1257300"/>
          </a:xfrm>
        </p:grpSpPr>
        <p:pic>
          <p:nvPicPr>
            <p:cNvPr id="1026" name="Picture 2" descr="Resultado de imagen para json icon 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885" y="3716566"/>
              <a:ext cx="1125637" cy="1125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n para gmail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3648270"/>
              <a:ext cx="1055464" cy="1055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Resultado de imagen para twitte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5774" y="3602388"/>
              <a:ext cx="1207278" cy="1207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Resultado de imagen para base dato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5266" y="3602388"/>
              <a:ext cx="1374648" cy="125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Resultado de imagen para xml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5720" y="3795524"/>
              <a:ext cx="949349" cy="87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3539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Aplicaciones – Conceptos Previos/Requisitos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6916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CL" dirty="0" smtClean="0"/>
              <a:t>Java</a:t>
            </a:r>
          </a:p>
          <a:p>
            <a:pPr lvl="1" algn="just"/>
            <a:r>
              <a:rPr lang="es-CL" dirty="0" smtClean="0"/>
              <a:t>Tanto SOLR como </a:t>
            </a:r>
            <a:r>
              <a:rPr lang="es-CL" dirty="0" err="1" smtClean="0"/>
              <a:t>Elasticsearch</a:t>
            </a:r>
            <a:r>
              <a:rPr lang="es-CL" dirty="0" smtClean="0"/>
              <a:t> requieren de Java para funcionar (JDK versión 1.8). Sin embargo, no es necesario saber programar en este lenguaje para utilizar estas herramientas.</a:t>
            </a:r>
          </a:p>
          <a:p>
            <a:pPr algn="just"/>
            <a:r>
              <a:rPr lang="es-CL" dirty="0" smtClean="0"/>
              <a:t>Apache </a:t>
            </a:r>
            <a:r>
              <a:rPr lang="es-CL" dirty="0" err="1" smtClean="0"/>
              <a:t>Lucene</a:t>
            </a:r>
            <a:endParaRPr lang="es-CL" dirty="0" smtClean="0"/>
          </a:p>
          <a:p>
            <a:pPr lvl="1" algn="just"/>
            <a:r>
              <a:rPr lang="es-CL" dirty="0" smtClean="0"/>
              <a:t>Es una API de código abierto para recuperación de información, originalmente implementada en Java (actualmente posee versiones para distintos lenguajes de programación como Python, C++, C#, PHP, entre otros.</a:t>
            </a:r>
          </a:p>
          <a:p>
            <a:pPr lvl="1" algn="just"/>
            <a:r>
              <a:rPr lang="es-CL" dirty="0" smtClean="0"/>
              <a:t>Es útil para cualquier aplicación que requiera indexado y búsqueda de texto completo.</a:t>
            </a:r>
          </a:p>
          <a:p>
            <a:pPr lvl="1" algn="just"/>
            <a:r>
              <a:rPr lang="es-CL" dirty="0" smtClean="0"/>
              <a:t>Es el corazón de SOLR y </a:t>
            </a:r>
            <a:r>
              <a:rPr lang="es-CL" dirty="0" err="1" smtClean="0"/>
              <a:t>Elasticsearch</a:t>
            </a:r>
            <a:r>
              <a:rPr lang="es-CL" dirty="0" smtClean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7961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es-ES_tradnl" sz="4400" b="0" i="0" noProof="1" smtClean="0">
                <a:solidFill>
                  <a:srgbClr val="444D26"/>
                </a:solidFill>
                <a:latin typeface="Tw Cen MT"/>
                <a:ea typeface="+mj-ea"/>
                <a:cs typeface="+mj-cs"/>
              </a:rPr>
              <a:t>Programa del Taller</a:t>
            </a:r>
            <a:endParaRPr lang="es-ES_tradnl" sz="4400" b="0" i="0" noProof="1">
              <a:solidFill>
                <a:srgbClr val="444D26"/>
              </a:solidFill>
              <a:latin typeface="Tw Cen MT"/>
              <a:ea typeface="+mj-ea"/>
              <a:cs typeface="+mj-cs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7922840" cy="4572000"/>
          </a:xfrm>
        </p:spPr>
        <p:txBody>
          <a:bodyPr/>
          <a:lstStyle/>
          <a:p>
            <a:pPr marL="0" indent="0" algn="just">
              <a:buNone/>
            </a:pPr>
            <a:r>
              <a:rPr lang="es-MX" dirty="0"/>
              <a:t>El taller de Recuperación de la Información es un Taller netamente práctico, que muestra como configurar (poner  a punto) algunas herramientas de productividad, tales como </a:t>
            </a:r>
            <a:r>
              <a:rPr lang="es-MX" b="1" dirty="0"/>
              <a:t>SOLR</a:t>
            </a:r>
            <a:r>
              <a:rPr lang="es-MX" dirty="0"/>
              <a:t>, </a:t>
            </a:r>
            <a:r>
              <a:rPr lang="es-MX" b="1" dirty="0" err="1"/>
              <a:t>Elasticsearch</a:t>
            </a:r>
            <a:r>
              <a:rPr lang="es-MX" dirty="0"/>
              <a:t>, </a:t>
            </a:r>
            <a:r>
              <a:rPr lang="es-MX" b="1" dirty="0" err="1"/>
              <a:t>Logstash</a:t>
            </a:r>
            <a:r>
              <a:rPr lang="es-MX" dirty="0"/>
              <a:t> y </a:t>
            </a:r>
            <a:r>
              <a:rPr lang="es-MX" b="1" dirty="0" err="1"/>
              <a:t>Kibana</a:t>
            </a:r>
            <a:r>
              <a:rPr lang="es-MX" dirty="0"/>
              <a:t> </a:t>
            </a:r>
            <a:r>
              <a:rPr lang="es-MX" dirty="0" smtClean="0"/>
              <a:t>(estos tres últimos son conocidos como el </a:t>
            </a:r>
            <a:r>
              <a:rPr lang="es-MX" dirty="0" err="1"/>
              <a:t>S</a:t>
            </a:r>
            <a:r>
              <a:rPr lang="es-MX" dirty="0" err="1" smtClean="0"/>
              <a:t>tack</a:t>
            </a:r>
            <a:r>
              <a:rPr lang="es-MX" dirty="0" smtClean="0"/>
              <a:t> </a:t>
            </a:r>
            <a:r>
              <a:rPr lang="es-MX" dirty="0"/>
              <a:t>ELK), para luego verlas en acción en problemas concretos</a:t>
            </a:r>
            <a:r>
              <a:rPr lang="es-MX" dirty="0" smtClean="0"/>
              <a:t>.</a:t>
            </a:r>
            <a:endParaRPr lang="es-MX" dirty="0"/>
          </a:p>
        </p:txBody>
      </p:sp>
      <p:pic>
        <p:nvPicPr>
          <p:cNvPr id="7" name="Picture 2" descr="Resultado de imagen para sol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161" y="5113549"/>
            <a:ext cx="1987605" cy="100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o 9"/>
          <p:cNvGrpSpPr/>
          <p:nvPr/>
        </p:nvGrpSpPr>
        <p:grpSpPr>
          <a:xfrm>
            <a:off x="4211960" y="4466621"/>
            <a:ext cx="4150262" cy="2399939"/>
            <a:chOff x="3725430" y="4487879"/>
            <a:chExt cx="4150262" cy="2399939"/>
          </a:xfrm>
        </p:grpSpPr>
        <p:pic>
          <p:nvPicPr>
            <p:cNvPr id="2054" name="Picture 6" descr="Resultado de imagen para elasticsearch 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7" t="8372" r="7210" b="8175"/>
            <a:stretch/>
          </p:blipFill>
          <p:spPr bwMode="auto">
            <a:xfrm>
              <a:off x="5407934" y="5452486"/>
              <a:ext cx="2467758" cy="1262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Resultado de imagen para kibana 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5430" y="5340550"/>
              <a:ext cx="1691180" cy="1547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Resultado de imagen para logstash 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4594" y="4487879"/>
              <a:ext cx="2449931" cy="964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Aplicaciones – Conceptos Previos/Requisitos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s-CL" dirty="0" smtClean="0"/>
              <a:t>REST (</a:t>
            </a:r>
            <a:r>
              <a:rPr lang="es-CL" dirty="0" err="1" smtClean="0"/>
              <a:t>Representational</a:t>
            </a:r>
            <a:r>
              <a:rPr lang="es-CL" dirty="0" smtClean="0"/>
              <a:t> </a:t>
            </a:r>
            <a:r>
              <a:rPr lang="es-CL" dirty="0" err="1" smtClean="0"/>
              <a:t>State</a:t>
            </a:r>
            <a:r>
              <a:rPr lang="es-CL" dirty="0" smtClean="0"/>
              <a:t> Transfer)</a:t>
            </a:r>
          </a:p>
          <a:p>
            <a:pPr lvl="1" algn="just"/>
            <a:r>
              <a:rPr lang="es-CL" dirty="0" smtClean="0"/>
              <a:t>Es un estilo de arquitectura software para sistemas de hipermedia distribuidos.</a:t>
            </a:r>
          </a:p>
          <a:p>
            <a:pPr lvl="1" algn="just"/>
            <a:r>
              <a:rPr lang="es-MX" dirty="0" smtClean="0"/>
              <a:t>Se </a:t>
            </a:r>
            <a:r>
              <a:rPr lang="es-MX" dirty="0"/>
              <a:t>usa en el sentido más amplio para describir cualquier interfaz entre sistemas que utilice directamente HTTP para obtener datos o indicar la ejecución de operaciones sobre los </a:t>
            </a:r>
            <a:r>
              <a:rPr lang="es-MX" dirty="0" smtClean="0"/>
              <a:t>datos en distintos formatos (JSON, XML, </a:t>
            </a:r>
            <a:r>
              <a:rPr lang="es-MX" dirty="0" err="1" smtClean="0"/>
              <a:t>etc</a:t>
            </a:r>
            <a:r>
              <a:rPr lang="es-MX" dirty="0" smtClean="0"/>
              <a:t>).</a:t>
            </a:r>
            <a:endParaRPr lang="es-CL" dirty="0" smtClean="0"/>
          </a:p>
        </p:txBody>
      </p:sp>
    </p:spTree>
    <p:extLst>
      <p:ext uri="{BB962C8B-B14F-4D97-AF65-F5344CB8AC3E}">
        <p14:creationId xmlns:p14="http://schemas.microsoft.com/office/powerpoint/2010/main" val="12846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Aplicaciones – SOLR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s-MX" dirty="0" smtClean="0"/>
              <a:t>Es </a:t>
            </a:r>
            <a:r>
              <a:rPr lang="es-MX" dirty="0"/>
              <a:t>un motor de búsqueda </a:t>
            </a:r>
            <a:r>
              <a:rPr lang="es-MX" dirty="0" smtClean="0"/>
              <a:t>multiplataforma de </a:t>
            </a:r>
            <a:r>
              <a:rPr lang="es-MX" dirty="0"/>
              <a:t>código abierto basado en la biblioteca Java del proyecto </a:t>
            </a:r>
            <a:r>
              <a:rPr lang="es-MX" dirty="0" err="1" smtClean="0"/>
              <a:t>Lucene</a:t>
            </a:r>
            <a:r>
              <a:rPr lang="es-MX" dirty="0" smtClean="0"/>
              <a:t>.</a:t>
            </a:r>
          </a:p>
          <a:p>
            <a:pPr algn="just"/>
            <a:r>
              <a:rPr lang="es-MX" dirty="0" smtClean="0"/>
              <a:t>Características:</a:t>
            </a:r>
          </a:p>
          <a:p>
            <a:pPr lvl="1" algn="just"/>
            <a:r>
              <a:rPr lang="es-MX" dirty="0"/>
              <a:t>Servidor con interfaz tipo REST (interacción vía HTTP, XML, JASON, CSV, etc</a:t>
            </a:r>
            <a:r>
              <a:rPr lang="es-MX" dirty="0" smtClean="0"/>
              <a:t>.)</a:t>
            </a:r>
          </a:p>
          <a:p>
            <a:pPr lvl="1" algn="just"/>
            <a:r>
              <a:rPr lang="es-CL" dirty="0"/>
              <a:t>Esquema de datos configurable</a:t>
            </a:r>
            <a:r>
              <a:rPr lang="es-CL" dirty="0" smtClean="0"/>
              <a:t>.</a:t>
            </a:r>
          </a:p>
          <a:p>
            <a:pPr lvl="1" algn="just"/>
            <a:r>
              <a:rPr lang="es-CL" dirty="0"/>
              <a:t>Interface Web de administración.</a:t>
            </a:r>
          </a:p>
          <a:p>
            <a:pPr lvl="1" algn="just"/>
            <a:r>
              <a:rPr lang="es-MX" dirty="0"/>
              <a:t>Módulos de importación de datos desde bases de datos, e-mail y archivos de </a:t>
            </a:r>
            <a:r>
              <a:rPr lang="es-MX" dirty="0" smtClean="0"/>
              <a:t>texto enriquecido </a:t>
            </a:r>
            <a:r>
              <a:rPr lang="es-MX" dirty="0"/>
              <a:t>(PDF, Word, RTF).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408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SOLR – Arquitectura</a:t>
            </a:r>
            <a:endParaRPr lang="es-CL" dirty="0"/>
          </a:p>
        </p:txBody>
      </p:sp>
      <p:pic>
        <p:nvPicPr>
          <p:cNvPr id="2050" name="Picture 2" descr="Apache Solr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435" y="1556792"/>
            <a:ext cx="5969826" cy="518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66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SOLR – Instalación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188840"/>
          </a:xfrm>
        </p:spPr>
        <p:txBody>
          <a:bodyPr>
            <a:normAutofit lnSpcReduction="10000"/>
          </a:bodyPr>
          <a:lstStyle/>
          <a:p>
            <a:pPr algn="just"/>
            <a:r>
              <a:rPr lang="es-CL" dirty="0" smtClean="0"/>
              <a:t>Para instalar SOLR, es necesario descargar el paquete con el software desde la pagina web oficial de Apache SOLR y descomprimir el archivo descargado en la ubicación de preferencia</a:t>
            </a:r>
          </a:p>
          <a:p>
            <a:pPr algn="just"/>
            <a:r>
              <a:rPr lang="es-CL" dirty="0" smtClean="0">
                <a:hlinkClick r:id="rId2"/>
              </a:rPr>
              <a:t>http://lucene.apache.org/solr/</a:t>
            </a:r>
            <a:endParaRPr lang="es-CL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2200" t="12183" r="13776" b="33192"/>
          <a:stretch/>
        </p:blipFill>
        <p:spPr>
          <a:xfrm>
            <a:off x="1115616" y="3797600"/>
            <a:ext cx="676875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8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SOLR – Iniciar/Detener </a:t>
            </a:r>
            <a:r>
              <a:rPr lang="es-CL" dirty="0" smtClean="0"/>
              <a:t>servicio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97152"/>
          </a:xfrm>
        </p:spPr>
        <p:txBody>
          <a:bodyPr>
            <a:normAutofit lnSpcReduction="10000"/>
          </a:bodyPr>
          <a:lstStyle/>
          <a:p>
            <a:pPr algn="just"/>
            <a:r>
              <a:rPr lang="es-CL" dirty="0" smtClean="0"/>
              <a:t>Es necesario posicionarse en la carpeta de la aplicación, y luego iniciar con el siguiente comando:</a:t>
            </a:r>
          </a:p>
          <a:p>
            <a:pPr lvl="1" algn="just"/>
            <a:r>
              <a:rPr lang="es-CL" dirty="0" err="1" smtClean="0">
                <a:latin typeface="Consolas" panose="020B0609020204030204" pitchFamily="49" charset="0"/>
              </a:rPr>
              <a:t>bin</a:t>
            </a:r>
            <a:r>
              <a:rPr lang="es-CL" dirty="0" smtClean="0">
                <a:latin typeface="Consolas" panose="020B0609020204030204" pitchFamily="49" charset="0"/>
              </a:rPr>
              <a:t>/</a:t>
            </a:r>
            <a:r>
              <a:rPr lang="es-CL" dirty="0" err="1" smtClean="0">
                <a:latin typeface="Consolas" panose="020B0609020204030204" pitchFamily="49" charset="0"/>
              </a:rPr>
              <a:t>solr</a:t>
            </a:r>
            <a:r>
              <a:rPr lang="es-CL" dirty="0" smtClean="0">
                <a:latin typeface="Consolas" panose="020B0609020204030204" pitchFamily="49" charset="0"/>
              </a:rPr>
              <a:t> </a:t>
            </a:r>
            <a:r>
              <a:rPr lang="es-CL" dirty="0" err="1" smtClean="0">
                <a:latin typeface="Consolas" panose="020B0609020204030204" pitchFamily="49" charset="0"/>
              </a:rPr>
              <a:t>start</a:t>
            </a:r>
            <a:endParaRPr lang="es-CL" dirty="0" smtClean="0">
              <a:latin typeface="Consolas" panose="020B0609020204030204" pitchFamily="49" charset="0"/>
            </a:endParaRPr>
          </a:p>
          <a:p>
            <a:pPr algn="just"/>
            <a:r>
              <a:rPr lang="es-CL" dirty="0" smtClean="0"/>
              <a:t>Es posible agregar algunos argumentos para modificar ciertas opciones de inicialización</a:t>
            </a:r>
          </a:p>
          <a:p>
            <a:pPr lvl="1" algn="just"/>
            <a:r>
              <a:rPr lang="es-CL" dirty="0" smtClean="0"/>
              <a:t>-p &lt;</a:t>
            </a:r>
            <a:r>
              <a:rPr lang="es-CL" dirty="0" err="1" smtClean="0"/>
              <a:t>port</a:t>
            </a:r>
            <a:r>
              <a:rPr lang="es-CL" dirty="0" smtClean="0"/>
              <a:t>&gt;</a:t>
            </a:r>
          </a:p>
          <a:p>
            <a:pPr lvl="1" algn="just"/>
            <a:r>
              <a:rPr lang="es-CL" dirty="0" smtClean="0"/>
              <a:t>-f</a:t>
            </a:r>
          </a:p>
          <a:p>
            <a:pPr lvl="1" algn="just"/>
            <a:r>
              <a:rPr lang="es-CL" dirty="0" smtClean="0"/>
              <a:t>-e</a:t>
            </a:r>
            <a:endParaRPr lang="es-CL" dirty="0"/>
          </a:p>
          <a:p>
            <a:pPr algn="just"/>
            <a:r>
              <a:rPr lang="es-CL" dirty="0" smtClean="0"/>
              <a:t>Para detener el servicio, podemos usar el siguiente comando:</a:t>
            </a:r>
          </a:p>
          <a:p>
            <a:pPr lvl="1" algn="just"/>
            <a:r>
              <a:rPr lang="es-CL" dirty="0" err="1" smtClean="0">
                <a:latin typeface="Consolas" panose="020B0609020204030204" pitchFamily="49" charset="0"/>
              </a:rPr>
              <a:t>bin</a:t>
            </a:r>
            <a:r>
              <a:rPr lang="es-CL" dirty="0" smtClean="0">
                <a:latin typeface="Consolas" panose="020B0609020204030204" pitchFamily="49" charset="0"/>
              </a:rPr>
              <a:t>/</a:t>
            </a:r>
            <a:r>
              <a:rPr lang="es-CL" dirty="0" err="1" smtClean="0">
                <a:latin typeface="Consolas" panose="020B0609020204030204" pitchFamily="49" charset="0"/>
              </a:rPr>
              <a:t>solr</a:t>
            </a:r>
            <a:r>
              <a:rPr lang="es-CL" dirty="0" smtClean="0">
                <a:latin typeface="Consolas" panose="020B0609020204030204" pitchFamily="49" charset="0"/>
              </a:rPr>
              <a:t> stop</a:t>
            </a:r>
          </a:p>
        </p:txBody>
      </p:sp>
    </p:spTree>
    <p:extLst>
      <p:ext uri="{BB962C8B-B14F-4D97-AF65-F5344CB8AC3E}">
        <p14:creationId xmlns:p14="http://schemas.microsoft.com/office/powerpoint/2010/main" val="173939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SOLR – Status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6712"/>
          </a:xfrm>
        </p:spPr>
        <p:txBody>
          <a:bodyPr/>
          <a:lstStyle/>
          <a:p>
            <a:pPr algn="just"/>
            <a:r>
              <a:rPr lang="es-CL" dirty="0" smtClean="0"/>
              <a:t>Con el comando  es posible visualizar el estado actual del servicio.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1" b="9676"/>
          <a:stretch/>
        </p:blipFill>
        <p:spPr>
          <a:xfrm>
            <a:off x="280862" y="3212976"/>
            <a:ext cx="8485186" cy="200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2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SOLR – </a:t>
            </a:r>
            <a:r>
              <a:rPr lang="es-CL" dirty="0" err="1" smtClean="0"/>
              <a:t>AdminUI</a:t>
            </a:r>
            <a:endParaRPr lang="es-CL" dirty="0"/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748680"/>
          </a:xfrm>
        </p:spPr>
        <p:txBody>
          <a:bodyPr/>
          <a:lstStyle/>
          <a:p>
            <a:pPr algn="just"/>
            <a:r>
              <a:rPr lang="es-CL" dirty="0" smtClean="0"/>
              <a:t>http</a:t>
            </a:r>
            <a:r>
              <a:rPr lang="es-CL" dirty="0" smtClean="0"/>
              <a:t>://&lt;IP&gt;:&lt;</a:t>
            </a:r>
            <a:r>
              <a:rPr lang="es-CL" dirty="0" smtClean="0"/>
              <a:t>port&gt;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68" t="15950" r="3390" b="5665"/>
          <a:stretch/>
        </p:blipFill>
        <p:spPr>
          <a:xfrm>
            <a:off x="179512" y="2492896"/>
            <a:ext cx="8964488" cy="419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8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SOLR – Creación de núcleos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s-CL" dirty="0" smtClean="0"/>
              <a:t>Para crear un </a:t>
            </a:r>
            <a:r>
              <a:rPr lang="es-CL" dirty="0" err="1" smtClean="0"/>
              <a:t>nucleo</a:t>
            </a:r>
            <a:r>
              <a:rPr lang="es-CL" dirty="0" smtClean="0"/>
              <a:t>, simplemente debemos ejecutar el siguiente comando</a:t>
            </a:r>
          </a:p>
          <a:p>
            <a:pPr lvl="1" algn="just"/>
            <a:r>
              <a:rPr lang="es-CL" dirty="0" err="1" smtClean="0">
                <a:latin typeface="Consolas" panose="020B0609020204030204" pitchFamily="49" charset="0"/>
              </a:rPr>
              <a:t>bin</a:t>
            </a:r>
            <a:r>
              <a:rPr lang="es-CL" dirty="0" smtClean="0">
                <a:latin typeface="Consolas" panose="020B0609020204030204" pitchFamily="49" charset="0"/>
              </a:rPr>
              <a:t>/</a:t>
            </a:r>
            <a:r>
              <a:rPr lang="es-CL" dirty="0" err="1" smtClean="0">
                <a:latin typeface="Consolas" panose="020B0609020204030204" pitchFamily="49" charset="0"/>
              </a:rPr>
              <a:t>solr</a:t>
            </a:r>
            <a:r>
              <a:rPr lang="es-CL" dirty="0" smtClean="0">
                <a:latin typeface="Consolas" panose="020B0609020204030204" pitchFamily="49" charset="0"/>
              </a:rPr>
              <a:t> </a:t>
            </a:r>
            <a:r>
              <a:rPr lang="es-CL" dirty="0" err="1" smtClean="0">
                <a:latin typeface="Consolas" panose="020B0609020204030204" pitchFamily="49" charset="0"/>
              </a:rPr>
              <a:t>create</a:t>
            </a:r>
            <a:r>
              <a:rPr lang="es-CL" dirty="0" smtClean="0">
                <a:latin typeface="Consolas" panose="020B0609020204030204" pitchFamily="49" charset="0"/>
              </a:rPr>
              <a:t> –c &lt;</a:t>
            </a:r>
            <a:r>
              <a:rPr lang="es-CL" dirty="0" err="1" smtClean="0">
                <a:latin typeface="Consolas" panose="020B0609020204030204" pitchFamily="49" charset="0"/>
              </a:rPr>
              <a:t>nombre_nucleo</a:t>
            </a:r>
            <a:r>
              <a:rPr lang="es-CL" dirty="0" smtClean="0">
                <a:latin typeface="Consolas" panose="020B0609020204030204" pitchFamily="49" charset="0"/>
              </a:rPr>
              <a:t>&gt;</a:t>
            </a:r>
          </a:p>
          <a:p>
            <a:pPr lvl="1" algn="just"/>
            <a:r>
              <a:rPr lang="es-CL" dirty="0" smtClean="0"/>
              <a:t>Para ver mas opciones, siempre podemos usar el parámetro </a:t>
            </a:r>
            <a:r>
              <a:rPr lang="es-CL" dirty="0" err="1" smtClean="0"/>
              <a:t>help</a:t>
            </a:r>
            <a:r>
              <a:rPr lang="es-CL" dirty="0" smtClean="0"/>
              <a:t>: </a:t>
            </a:r>
            <a:r>
              <a:rPr lang="es-CL" dirty="0" err="1" smtClean="0">
                <a:latin typeface="Consolas" panose="020B0609020204030204" pitchFamily="49" charset="0"/>
              </a:rPr>
              <a:t>bin</a:t>
            </a:r>
            <a:r>
              <a:rPr lang="es-CL" dirty="0" smtClean="0">
                <a:latin typeface="Consolas" panose="020B0609020204030204" pitchFamily="49" charset="0"/>
              </a:rPr>
              <a:t>/</a:t>
            </a:r>
            <a:r>
              <a:rPr lang="es-CL" dirty="0" err="1" smtClean="0">
                <a:latin typeface="Consolas" panose="020B0609020204030204" pitchFamily="49" charset="0"/>
              </a:rPr>
              <a:t>solr</a:t>
            </a:r>
            <a:r>
              <a:rPr lang="es-CL" dirty="0" smtClean="0">
                <a:latin typeface="Consolas" panose="020B0609020204030204" pitchFamily="49" charset="0"/>
              </a:rPr>
              <a:t> </a:t>
            </a:r>
            <a:r>
              <a:rPr lang="es-CL" dirty="0" err="1" smtClean="0">
                <a:latin typeface="Consolas" panose="020B0609020204030204" pitchFamily="49" charset="0"/>
              </a:rPr>
              <a:t>create</a:t>
            </a:r>
            <a:r>
              <a:rPr lang="es-CL" dirty="0" smtClean="0">
                <a:latin typeface="Consolas" panose="020B0609020204030204" pitchFamily="49" charset="0"/>
              </a:rPr>
              <a:t> -</a:t>
            </a:r>
            <a:r>
              <a:rPr lang="es-CL" dirty="0" err="1" smtClean="0">
                <a:latin typeface="Consolas" panose="020B0609020204030204" pitchFamily="49" charset="0"/>
              </a:rPr>
              <a:t>help</a:t>
            </a:r>
            <a:endParaRPr lang="es-CL" dirty="0" smtClean="0">
              <a:latin typeface="Consolas" panose="020B0609020204030204" pitchFamily="49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5" b="67642"/>
          <a:stretch/>
        </p:blipFill>
        <p:spPr>
          <a:xfrm>
            <a:off x="251520" y="4293096"/>
            <a:ext cx="870747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1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SOLR – Agregando Documentos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s-CL" dirty="0" smtClean="0"/>
              <a:t>Para indexar documentos a un </a:t>
            </a:r>
            <a:r>
              <a:rPr lang="es-CL" dirty="0" err="1" smtClean="0"/>
              <a:t>nucleo</a:t>
            </a:r>
            <a:r>
              <a:rPr lang="es-CL" dirty="0" smtClean="0"/>
              <a:t>, debemos usar el siguiente comando (Linux/MAC)</a:t>
            </a:r>
          </a:p>
          <a:p>
            <a:pPr lvl="1" algn="just"/>
            <a:r>
              <a:rPr lang="es-CL" dirty="0" err="1" smtClean="0">
                <a:latin typeface="Consolas" panose="020B0609020204030204" pitchFamily="49" charset="0"/>
              </a:rPr>
              <a:t>bin</a:t>
            </a:r>
            <a:r>
              <a:rPr lang="es-CL" dirty="0" smtClean="0">
                <a:latin typeface="Consolas" panose="020B0609020204030204" pitchFamily="49" charset="0"/>
              </a:rPr>
              <a:t>/post –c &lt;</a:t>
            </a:r>
            <a:r>
              <a:rPr lang="es-CL" dirty="0" err="1" smtClean="0">
                <a:latin typeface="Consolas" panose="020B0609020204030204" pitchFamily="49" charset="0"/>
              </a:rPr>
              <a:t>nombre_nucleo</a:t>
            </a:r>
            <a:r>
              <a:rPr lang="es-CL" dirty="0" smtClean="0">
                <a:latin typeface="Consolas" panose="020B0609020204030204" pitchFamily="49" charset="0"/>
              </a:rPr>
              <a:t>&gt; &lt;ruta&gt;</a:t>
            </a:r>
          </a:p>
          <a:p>
            <a:pPr algn="just"/>
            <a:r>
              <a:rPr lang="es-CL" dirty="0" smtClean="0"/>
              <a:t>En Windows, es necesario utilizar una herramienta llamada </a:t>
            </a:r>
            <a:r>
              <a:rPr lang="es-CL" dirty="0" err="1" smtClean="0"/>
              <a:t>SimplePostTool</a:t>
            </a:r>
            <a:endParaRPr lang="es-CL" dirty="0"/>
          </a:p>
          <a:p>
            <a:pPr lvl="1" algn="just"/>
            <a:r>
              <a:rPr lang="es-CL" dirty="0" err="1" smtClean="0"/>
              <a:t>Ej</a:t>
            </a:r>
            <a:r>
              <a:rPr lang="es-CL" dirty="0"/>
              <a:t>: </a:t>
            </a:r>
            <a:r>
              <a:rPr lang="es-CL" sz="2400" dirty="0">
                <a:latin typeface="Consolas" panose="020B0609020204030204" pitchFamily="49" charset="0"/>
              </a:rPr>
              <a:t>java -</a:t>
            </a:r>
            <a:r>
              <a:rPr lang="es-CL" sz="2400" dirty="0" err="1">
                <a:latin typeface="Consolas" panose="020B0609020204030204" pitchFamily="49" charset="0"/>
              </a:rPr>
              <a:t>jar</a:t>
            </a:r>
            <a:r>
              <a:rPr lang="es-CL" sz="2400" dirty="0">
                <a:latin typeface="Consolas" panose="020B0609020204030204" pitchFamily="49" charset="0"/>
              </a:rPr>
              <a:t> </a:t>
            </a:r>
            <a:r>
              <a:rPr lang="es-CL" sz="2400" dirty="0" err="1">
                <a:latin typeface="Consolas" panose="020B0609020204030204" pitchFamily="49" charset="0"/>
              </a:rPr>
              <a:t>example</a:t>
            </a:r>
            <a:r>
              <a:rPr lang="es-CL" sz="2400" dirty="0">
                <a:latin typeface="Consolas" panose="020B0609020204030204" pitchFamily="49" charset="0"/>
              </a:rPr>
              <a:t>/</a:t>
            </a:r>
            <a:r>
              <a:rPr lang="es-CL" sz="2400" dirty="0" err="1">
                <a:latin typeface="Consolas" panose="020B0609020204030204" pitchFamily="49" charset="0"/>
              </a:rPr>
              <a:t>exampledocs</a:t>
            </a:r>
            <a:r>
              <a:rPr lang="es-CL" sz="2400" dirty="0">
                <a:latin typeface="Consolas" panose="020B0609020204030204" pitchFamily="49" charset="0"/>
              </a:rPr>
              <a:t>/post.jar </a:t>
            </a:r>
            <a:r>
              <a:rPr lang="es-CL" sz="2400" dirty="0" smtClean="0">
                <a:latin typeface="Consolas" panose="020B0609020204030204" pitchFamily="49" charset="0"/>
              </a:rPr>
              <a:t>–h</a:t>
            </a:r>
          </a:p>
          <a:p>
            <a:pPr algn="just"/>
            <a:r>
              <a:rPr lang="es-CL" sz="2700" dirty="0" err="1" smtClean="0"/>
              <a:t>Tambien</a:t>
            </a:r>
            <a:r>
              <a:rPr lang="es-CL" sz="2700" dirty="0" smtClean="0"/>
              <a:t> es posible agregar documentos desde </a:t>
            </a:r>
            <a:r>
              <a:rPr lang="es-CL" sz="2700" dirty="0" err="1" smtClean="0"/>
              <a:t>AdminUI</a:t>
            </a:r>
            <a:endParaRPr lang="es-CL" sz="2700" dirty="0"/>
          </a:p>
        </p:txBody>
      </p:sp>
    </p:spTree>
    <p:extLst>
      <p:ext uri="{BB962C8B-B14F-4D97-AF65-F5344CB8AC3E}">
        <p14:creationId xmlns:p14="http://schemas.microsoft.com/office/powerpoint/2010/main" val="326720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SOLR – Agregando Documentos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4327" t="7980" r="7475" b="13582"/>
          <a:stretch/>
        </p:blipFill>
        <p:spPr>
          <a:xfrm>
            <a:off x="107504" y="1628800"/>
            <a:ext cx="8928992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7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es-ES_tradnl" sz="4400" b="0" i="0" noProof="1" smtClean="0">
                <a:solidFill>
                  <a:srgbClr val="444D26"/>
                </a:solidFill>
                <a:latin typeface="Tw Cen MT"/>
                <a:ea typeface="+mj-ea"/>
                <a:cs typeface="+mj-cs"/>
              </a:rPr>
              <a:t>Programa del Taller</a:t>
            </a:r>
            <a:endParaRPr lang="es-ES_tradnl" sz="4400" b="0" i="0" noProof="1">
              <a:solidFill>
                <a:srgbClr val="444D26"/>
              </a:solidFill>
              <a:latin typeface="Tw Cen MT"/>
              <a:ea typeface="+mj-ea"/>
              <a:cs typeface="+mj-cs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7922840" cy="457200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MX" dirty="0"/>
              <a:t>Ahora, para entender el contexto del mismo es necesario introducir una serie de conceptos, esto es, búsqueda, indexación, estructuras de datos y recuperación de información relevantes y/o irrelevantes en documentos electrónicos (datos) en diversos </a:t>
            </a:r>
            <a:r>
              <a:rPr lang="es-MX" dirty="0" smtClean="0"/>
              <a:t>formatos.</a:t>
            </a:r>
            <a:endParaRPr lang="es-MX" dirty="0"/>
          </a:p>
          <a:p>
            <a:pPr marL="0" indent="0" algn="just">
              <a:buNone/>
            </a:pPr>
            <a:endParaRPr lang="es-MX" dirty="0"/>
          </a:p>
          <a:p>
            <a:pPr marL="0" indent="0" algn="just">
              <a:buNone/>
            </a:pPr>
            <a:r>
              <a:rPr lang="es-MX" dirty="0"/>
              <a:t>Finalmente se muestran ámbitos en donde la recuperación de datos y con ello, la recuperación de la información es importante. </a:t>
            </a:r>
          </a:p>
          <a:p>
            <a:pPr marL="0" indent="0" algn="just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8210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SOLR – Agregando Documentos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176" t="13583" r="35825" b="27589"/>
          <a:stretch/>
        </p:blipFill>
        <p:spPr>
          <a:xfrm>
            <a:off x="179512" y="1628800"/>
            <a:ext cx="8778118" cy="460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4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SOLR – Consultas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/>
          <a:lstStyle/>
          <a:p>
            <a:r>
              <a:rPr lang="es-CL" dirty="0" smtClean="0"/>
              <a:t>Existen distintas formas para realizar consultas</a:t>
            </a:r>
          </a:p>
          <a:p>
            <a:pPr lvl="1"/>
            <a:r>
              <a:rPr lang="es-CL" dirty="0" smtClean="0"/>
              <a:t>A través de una URL. </a:t>
            </a:r>
            <a:r>
              <a:rPr lang="es-CL" dirty="0" err="1" smtClean="0"/>
              <a:t>Ej</a:t>
            </a:r>
            <a:r>
              <a:rPr lang="es-CL" dirty="0"/>
              <a:t>: </a:t>
            </a:r>
            <a:r>
              <a:rPr lang="es-CL" sz="1800" dirty="0">
                <a:latin typeface="Consolas" panose="020B0609020204030204" pitchFamily="49" charset="0"/>
              </a:rPr>
              <a:t>http://localhost:8983/solr/gettingstarted/select?q=video</a:t>
            </a:r>
            <a:endParaRPr lang="es-CL" sz="1800" dirty="0" smtClean="0">
              <a:latin typeface="Consolas" panose="020B0609020204030204" pitchFamily="49" charset="0"/>
            </a:endParaRPr>
          </a:p>
          <a:p>
            <a:pPr lvl="1"/>
            <a:r>
              <a:rPr lang="es-CL" dirty="0" smtClean="0"/>
              <a:t>A través de </a:t>
            </a:r>
            <a:r>
              <a:rPr lang="es-CL" dirty="0" err="1" smtClean="0"/>
              <a:t>AdminUI</a:t>
            </a:r>
            <a:endParaRPr lang="es-CL" dirty="0" smtClean="0"/>
          </a:p>
          <a:p>
            <a:pPr lvl="1"/>
            <a:r>
              <a:rPr lang="es-CL" dirty="0" smtClean="0"/>
              <a:t>Entre otras…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2702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648" y="206152"/>
            <a:ext cx="8153400" cy="990600"/>
          </a:xfrm>
        </p:spPr>
        <p:txBody>
          <a:bodyPr/>
          <a:lstStyle/>
          <a:p>
            <a:r>
              <a:rPr lang="es-CL" dirty="0" smtClean="0"/>
              <a:t>SOLR – Consultas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77" t="12182" r="47636" b="6578"/>
          <a:stretch/>
        </p:blipFill>
        <p:spPr>
          <a:xfrm>
            <a:off x="1989048" y="1628800"/>
            <a:ext cx="5400600" cy="4818997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1187624" y="2780928"/>
            <a:ext cx="1008112" cy="7920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1187624" y="4614362"/>
            <a:ext cx="1008112" cy="7920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51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SOLR – Consultas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963" t="14983" r="31888" b="6579"/>
          <a:stretch/>
        </p:blipFill>
        <p:spPr>
          <a:xfrm>
            <a:off x="908928" y="1628800"/>
            <a:ext cx="7560840" cy="5040561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4139952" y="1484784"/>
            <a:ext cx="3816424" cy="8640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855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SOLR - </a:t>
            </a:r>
            <a:r>
              <a:rPr lang="es-MX" dirty="0" err="1" smtClean="0"/>
              <a:t>SolrJ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s-MX" dirty="0" err="1" smtClean="0"/>
              <a:t>SolrJ</a:t>
            </a:r>
            <a:r>
              <a:rPr lang="es-MX" dirty="0" smtClean="0"/>
              <a:t> es una API que permite a nuestras aplicaciones Java conversar con SOLR.</a:t>
            </a:r>
          </a:p>
          <a:p>
            <a:pPr algn="just"/>
            <a:r>
              <a:rPr lang="es-MX" dirty="0" err="1" smtClean="0"/>
              <a:t>SolrJ</a:t>
            </a:r>
            <a:r>
              <a:rPr lang="es-MX" dirty="0" smtClean="0"/>
              <a:t> esconde muchos detalles de conectividad con SOLR</a:t>
            </a:r>
            <a:r>
              <a:rPr lang="es-CL" dirty="0" smtClean="0"/>
              <a:t>, permitiendo utilizar métodos de alto nivel.</a:t>
            </a:r>
            <a:endParaRPr lang="es-MX" dirty="0"/>
          </a:p>
          <a:p>
            <a:pPr algn="just"/>
            <a:r>
              <a:rPr lang="es-MX" dirty="0" smtClean="0"/>
              <a:t>El </a:t>
            </a:r>
            <a:r>
              <a:rPr lang="es-MX" dirty="0" err="1" smtClean="0"/>
              <a:t>nucleo</a:t>
            </a:r>
            <a:r>
              <a:rPr lang="es-MX" dirty="0" smtClean="0"/>
              <a:t> de </a:t>
            </a:r>
            <a:r>
              <a:rPr lang="es-MX" dirty="0" err="1" smtClean="0"/>
              <a:t>SolrJ</a:t>
            </a:r>
            <a:r>
              <a:rPr lang="es-MX" dirty="0" smtClean="0"/>
              <a:t> es el paquete </a:t>
            </a:r>
            <a:r>
              <a:rPr lang="es-MX" dirty="0" err="1" smtClean="0">
                <a:latin typeface="Consolas" panose="020B0609020204030204" pitchFamily="49" charset="0"/>
              </a:rPr>
              <a:t>org.apache.solr.solrj</a:t>
            </a:r>
            <a:endParaRPr lang="es-CL" dirty="0" smtClean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87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SOLR - </a:t>
            </a:r>
            <a:r>
              <a:rPr lang="es-MX" dirty="0" err="1" smtClean="0"/>
              <a:t>SolrJ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628800"/>
            <a:ext cx="6408712" cy="505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9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SOLR -</a:t>
            </a:r>
            <a:r>
              <a:rPr lang="es-MX" dirty="0" err="1" smtClean="0"/>
              <a:t>SolrJ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60" y="1699549"/>
            <a:ext cx="6984776" cy="51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5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Aplicaciones – ELK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s-MX" dirty="0" smtClean="0"/>
              <a:t>EL </a:t>
            </a:r>
            <a:r>
              <a:rPr lang="es-MX" dirty="0" err="1" smtClean="0"/>
              <a:t>Stack</a:t>
            </a:r>
            <a:r>
              <a:rPr lang="es-MX" dirty="0" smtClean="0"/>
              <a:t> ELK es una colección de 3 productos open-</a:t>
            </a:r>
            <a:r>
              <a:rPr lang="es-MX" dirty="0" err="1" smtClean="0"/>
              <a:t>source</a:t>
            </a:r>
            <a:r>
              <a:rPr lang="es-MX" dirty="0" smtClean="0"/>
              <a:t>.</a:t>
            </a:r>
          </a:p>
          <a:p>
            <a:pPr lvl="1" algn="just"/>
            <a:r>
              <a:rPr lang="es-MX" dirty="0" err="1" smtClean="0"/>
              <a:t>Elastiscsearch</a:t>
            </a:r>
            <a:endParaRPr lang="es-MX" dirty="0" smtClean="0"/>
          </a:p>
          <a:p>
            <a:pPr lvl="1" algn="just"/>
            <a:r>
              <a:rPr lang="es-MX" dirty="0" err="1" smtClean="0"/>
              <a:t>Kibana</a:t>
            </a:r>
            <a:endParaRPr lang="es-MX" dirty="0"/>
          </a:p>
          <a:p>
            <a:pPr lvl="1" algn="just"/>
            <a:r>
              <a:rPr lang="es-MX" dirty="0" err="1" smtClean="0"/>
              <a:t>Logstash</a:t>
            </a:r>
            <a:endParaRPr lang="es-MX" dirty="0"/>
          </a:p>
          <a:p>
            <a:pPr algn="just"/>
            <a:r>
              <a:rPr lang="es-MX" dirty="0" smtClean="0"/>
              <a:t>Juntas, son usadas comúnmente para análisis de </a:t>
            </a:r>
            <a:r>
              <a:rPr lang="es-MX" dirty="0" err="1" smtClean="0"/>
              <a:t>logs</a:t>
            </a:r>
            <a:r>
              <a:rPr lang="es-MX" dirty="0" smtClean="0"/>
              <a:t> y ambientes de tecnologías de la información.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112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ELK - </a:t>
            </a:r>
            <a:r>
              <a:rPr lang="es-MX" dirty="0" err="1" smtClean="0"/>
              <a:t>Elasticsearch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s-MX" dirty="0" smtClean="0"/>
              <a:t>Es un motor de búsqueda y análisis REST distribuido, y es el </a:t>
            </a:r>
            <a:r>
              <a:rPr lang="es-MX" dirty="0" err="1" smtClean="0"/>
              <a:t>nucleo</a:t>
            </a:r>
            <a:r>
              <a:rPr lang="es-MX" dirty="0" smtClean="0"/>
              <a:t> del </a:t>
            </a:r>
            <a:r>
              <a:rPr lang="es-MX" dirty="0" err="1" smtClean="0"/>
              <a:t>Stack</a:t>
            </a:r>
            <a:r>
              <a:rPr lang="es-MX" dirty="0" smtClean="0"/>
              <a:t> ELK.</a:t>
            </a:r>
          </a:p>
          <a:p>
            <a:pPr algn="just"/>
            <a:r>
              <a:rPr lang="es-MX" dirty="0" smtClean="0"/>
              <a:t>A su vez, se define como una base de datos </a:t>
            </a:r>
            <a:r>
              <a:rPr lang="es-MX" dirty="0" err="1" smtClean="0"/>
              <a:t>NoSQL</a:t>
            </a:r>
            <a:r>
              <a:rPr lang="es-MX" dirty="0" smtClean="0"/>
              <a:t>.</a:t>
            </a:r>
          </a:p>
          <a:p>
            <a:pPr algn="just"/>
            <a:r>
              <a:rPr lang="es-MX" dirty="0" smtClean="0"/>
              <a:t>Esta herramienta permite indexar y buscar documentos.</a:t>
            </a:r>
            <a:endParaRPr lang="es-CL" dirty="0"/>
          </a:p>
        </p:txBody>
      </p:sp>
      <p:pic>
        <p:nvPicPr>
          <p:cNvPr id="4098" name="Picture 2" descr="Resultado de imagen para elasticsearch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458426"/>
            <a:ext cx="4550549" cy="236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53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Elasticsearch</a:t>
            </a:r>
            <a:r>
              <a:rPr lang="es-MX" dirty="0" smtClean="0"/>
              <a:t> – Conceptos básicos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 algn="just"/>
            <a:r>
              <a:rPr lang="es-MX" dirty="0" err="1" smtClean="0"/>
              <a:t>Cluster</a:t>
            </a:r>
            <a:r>
              <a:rPr lang="es-MX" dirty="0" smtClean="0"/>
              <a:t>: Es una colección de uno o mas nodos (servidores) que, en conjunto, contiene toda la información del usuario.</a:t>
            </a:r>
          </a:p>
          <a:p>
            <a:pPr lvl="1" algn="just"/>
            <a:r>
              <a:rPr lang="es-MX" dirty="0" smtClean="0"/>
              <a:t>Nodo: Es un servidor único que forma parte de un </a:t>
            </a:r>
            <a:r>
              <a:rPr lang="es-MX" dirty="0" err="1" smtClean="0"/>
              <a:t>cluster</a:t>
            </a:r>
            <a:r>
              <a:rPr lang="es-MX" dirty="0" smtClean="0"/>
              <a:t>.</a:t>
            </a:r>
            <a:endParaRPr lang="es-CL" dirty="0"/>
          </a:p>
        </p:txBody>
      </p:sp>
      <p:pic>
        <p:nvPicPr>
          <p:cNvPr id="1026" name="Picture 2" descr="Resultado de imagen para elasticsearch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11" y="3960374"/>
            <a:ext cx="5921473" cy="251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66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es-ES_tradnl" sz="4400" b="0" i="0" noProof="1" smtClean="0">
                <a:solidFill>
                  <a:srgbClr val="444D26"/>
                </a:solidFill>
                <a:latin typeface="Tw Cen MT"/>
                <a:ea typeface="+mj-ea"/>
                <a:cs typeface="+mj-cs"/>
              </a:rPr>
              <a:t>Objetivos del Taller</a:t>
            </a:r>
            <a:endParaRPr lang="es-ES_tradnl" sz="4400" b="0" i="0" noProof="1">
              <a:solidFill>
                <a:srgbClr val="444D26"/>
              </a:solidFill>
              <a:latin typeface="Tw Cen MT"/>
              <a:ea typeface="+mj-ea"/>
              <a:cs typeface="+mj-cs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s-MX" dirty="0" smtClean="0"/>
              <a:t>Mostrar la importancia de la recuperación de la información en distintos ámbitos, donde es posible aplicarse.</a:t>
            </a:r>
          </a:p>
          <a:p>
            <a:pPr algn="just"/>
            <a:r>
              <a:rPr lang="es-MX" dirty="0"/>
              <a:t>Dar a conocer algunas de las herramientas que se utilizan para recuperar información desde documentos electrónicos, como archivos JSON, XML, CSV, entre otros</a:t>
            </a:r>
            <a:r>
              <a:rPr lang="es-MX" dirty="0" smtClean="0"/>
              <a:t>.</a:t>
            </a:r>
            <a:endParaRPr lang="es-MX" dirty="0"/>
          </a:p>
          <a:p>
            <a:pPr algn="just"/>
            <a:endParaRPr lang="es-MX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Elasticsearch</a:t>
            </a:r>
            <a:r>
              <a:rPr lang="es-MX" dirty="0"/>
              <a:t> – Conceptos </a:t>
            </a:r>
            <a:r>
              <a:rPr lang="es-MX" dirty="0" smtClean="0"/>
              <a:t>básicos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 algn="just"/>
            <a:r>
              <a:rPr lang="es-MX" dirty="0" smtClean="0"/>
              <a:t>Índice: Se defino como una colección de documentos que tienen características similares.</a:t>
            </a:r>
          </a:p>
          <a:p>
            <a:pPr lvl="1" algn="just"/>
            <a:r>
              <a:rPr lang="es-MX" dirty="0" smtClean="0"/>
              <a:t>Tipo: Es una categoría o partición lógica de un índice. Generalmente, se define un tipo para los documentos que tienen una serie de campos comunes.</a:t>
            </a:r>
          </a:p>
          <a:p>
            <a:pPr lvl="1" algn="just"/>
            <a:r>
              <a:rPr lang="es-MX" dirty="0" smtClean="0"/>
              <a:t>Documentos: Es la unidad básica de información que se puede indizar. En </a:t>
            </a:r>
            <a:r>
              <a:rPr lang="es-MX" dirty="0" err="1" smtClean="0"/>
              <a:t>Elasticsearch</a:t>
            </a:r>
            <a:r>
              <a:rPr lang="es-MX" dirty="0" smtClean="0"/>
              <a:t>, estos se definen en formato JSON.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3316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Elasticsearch</a:t>
            </a:r>
            <a:r>
              <a:rPr lang="es-MX" dirty="0" smtClean="0"/>
              <a:t> - Instalación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396752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MX" dirty="0" smtClean="0"/>
              <a:t>Para instalar </a:t>
            </a:r>
            <a:r>
              <a:rPr lang="es-MX" dirty="0" err="1" smtClean="0"/>
              <a:t>Elasticsearch</a:t>
            </a:r>
            <a:r>
              <a:rPr lang="es-MX" dirty="0" smtClean="0"/>
              <a:t>, simplemente debemos descargar el paquete comprimido desde la pagina oficial y descomprimirlo desde una ubicación de preferencia.</a:t>
            </a:r>
          </a:p>
          <a:p>
            <a:pPr lvl="1"/>
            <a:r>
              <a:rPr lang="es-CL" dirty="0">
                <a:hlinkClick r:id="rId2"/>
              </a:rPr>
              <a:t>https://</a:t>
            </a:r>
            <a:r>
              <a:rPr lang="es-CL" dirty="0" smtClean="0">
                <a:hlinkClick r:id="rId2"/>
              </a:rPr>
              <a:t>www.elastic.co/downloads/elasticsearch</a:t>
            </a:r>
            <a:endParaRPr lang="es-CL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0625" t="12182" r="9838" b="5179"/>
          <a:stretch/>
        </p:blipFill>
        <p:spPr>
          <a:xfrm>
            <a:off x="1403648" y="3067780"/>
            <a:ext cx="6408712" cy="37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5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Elasticsearch</a:t>
            </a:r>
            <a:r>
              <a:rPr lang="es-MX" dirty="0" smtClean="0"/>
              <a:t> – Iniciar servicio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s-MX" dirty="0" smtClean="0"/>
              <a:t>Para iniciar el servicio, debemos </a:t>
            </a:r>
            <a:r>
              <a:rPr lang="es-MX" dirty="0" err="1" smtClean="0"/>
              <a:t>ejercutar</a:t>
            </a:r>
            <a:r>
              <a:rPr lang="es-MX" dirty="0" smtClean="0"/>
              <a:t> el siguiente comando (en UNIX):</a:t>
            </a:r>
          </a:p>
          <a:p>
            <a:pPr lvl="1" algn="just"/>
            <a:r>
              <a:rPr lang="es-MX" dirty="0" err="1" smtClean="0"/>
              <a:t>bin</a:t>
            </a:r>
            <a:r>
              <a:rPr lang="es-MX" dirty="0" smtClean="0"/>
              <a:t>/</a:t>
            </a:r>
            <a:r>
              <a:rPr lang="es-MX" dirty="0" err="1" smtClean="0"/>
              <a:t>elasticsearch</a:t>
            </a:r>
            <a:endParaRPr lang="es-MX" dirty="0" smtClean="0"/>
          </a:p>
          <a:p>
            <a:pPr algn="just"/>
            <a:r>
              <a:rPr lang="es-MX" dirty="0" smtClean="0"/>
              <a:t>Para iniciar el servicio en Windows, debemos ejecutar el archivo .</a:t>
            </a:r>
            <a:r>
              <a:rPr lang="es-MX" dirty="0" err="1" smtClean="0"/>
              <a:t>bat</a:t>
            </a:r>
            <a:r>
              <a:rPr lang="es-MX" dirty="0" smtClean="0"/>
              <a:t> a través de la línea de comando</a:t>
            </a:r>
          </a:p>
          <a:p>
            <a:pPr algn="just"/>
            <a:r>
              <a:rPr lang="es-MX" dirty="0" smtClean="0"/>
              <a:t>Para detener el servicio, simplemente debemos cancelar el proceso.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0846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Elasticsearch</a:t>
            </a:r>
            <a:r>
              <a:rPr lang="es-MX" dirty="0" smtClean="0"/>
              <a:t> – Iniciar servicio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326" t="6579" r="5901" b="9381"/>
          <a:stretch/>
        </p:blipFill>
        <p:spPr>
          <a:xfrm>
            <a:off x="107504" y="1556792"/>
            <a:ext cx="8892986" cy="4680520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H="1" flipV="1">
            <a:off x="4644008" y="5949280"/>
            <a:ext cx="2736304" cy="6256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29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 smtClean="0"/>
              <a:t>Elasticsearch</a:t>
            </a:r>
            <a:r>
              <a:rPr lang="es-MX" dirty="0" smtClean="0"/>
              <a:t> – Estado del </a:t>
            </a:r>
            <a:r>
              <a:rPr lang="es-MX" dirty="0" err="1" smtClean="0"/>
              <a:t>Cluster</a:t>
            </a:r>
            <a:r>
              <a:rPr lang="es-MX" dirty="0" smtClean="0"/>
              <a:t>/Nodo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044824"/>
          </a:xfrm>
        </p:spPr>
        <p:txBody>
          <a:bodyPr/>
          <a:lstStyle/>
          <a:p>
            <a:pPr algn="just"/>
            <a:r>
              <a:rPr lang="es-MX" dirty="0" smtClean="0"/>
              <a:t>Para realizar operaciones en </a:t>
            </a:r>
            <a:r>
              <a:rPr lang="es-MX" dirty="0" err="1" smtClean="0"/>
              <a:t>Elasticsearch</a:t>
            </a:r>
            <a:r>
              <a:rPr lang="es-MX" dirty="0" smtClean="0"/>
              <a:t>, utilizaremos comando en </a:t>
            </a:r>
            <a:r>
              <a:rPr lang="es-MX" dirty="0" err="1" smtClean="0"/>
              <a:t>cURL</a:t>
            </a:r>
            <a:r>
              <a:rPr lang="es-MX" dirty="0" smtClean="0"/>
              <a:t>.</a:t>
            </a:r>
          </a:p>
          <a:p>
            <a:pPr algn="just"/>
            <a:r>
              <a:rPr lang="es-MX" dirty="0" smtClean="0"/>
              <a:t>Visualizar el estado del </a:t>
            </a:r>
            <a:r>
              <a:rPr lang="es-MX" dirty="0" err="1" smtClean="0"/>
              <a:t>Cluster</a:t>
            </a:r>
            <a:endParaRPr lang="es-MX" dirty="0"/>
          </a:p>
          <a:p>
            <a:pPr lvl="1" algn="just"/>
            <a:r>
              <a:rPr lang="es-CL" sz="2000" dirty="0" err="1">
                <a:latin typeface="Consolas" panose="020B0609020204030204" pitchFamily="49" charset="0"/>
              </a:rPr>
              <a:t>curl</a:t>
            </a:r>
            <a:r>
              <a:rPr lang="es-CL" sz="2000" dirty="0">
                <a:latin typeface="Consolas" panose="020B0609020204030204" pitchFamily="49" charset="0"/>
              </a:rPr>
              <a:t> -XGET </a:t>
            </a:r>
            <a:r>
              <a:rPr lang="es-CL" sz="2000" dirty="0" smtClean="0">
                <a:latin typeface="Consolas" panose="020B0609020204030204" pitchFamily="49" charset="0"/>
              </a:rPr>
              <a:t>‘&lt;</a:t>
            </a:r>
            <a:r>
              <a:rPr lang="es-CL" sz="2000" dirty="0" err="1" smtClean="0">
                <a:latin typeface="Consolas" panose="020B0609020204030204" pitchFamily="49" charset="0"/>
              </a:rPr>
              <a:t>ip</a:t>
            </a:r>
            <a:r>
              <a:rPr lang="es-CL" sz="2000" dirty="0" smtClean="0">
                <a:latin typeface="Consolas" panose="020B0609020204030204" pitchFamily="49" charset="0"/>
              </a:rPr>
              <a:t>&gt;:9200</a:t>
            </a:r>
            <a:r>
              <a:rPr lang="es-CL" sz="2000" dirty="0">
                <a:latin typeface="Consolas" panose="020B0609020204030204" pitchFamily="49" charset="0"/>
              </a:rPr>
              <a:t>/_</a:t>
            </a:r>
            <a:r>
              <a:rPr lang="es-CL" sz="2000" dirty="0" err="1">
                <a:latin typeface="Consolas" panose="020B0609020204030204" pitchFamily="49" charset="0"/>
              </a:rPr>
              <a:t>cat</a:t>
            </a:r>
            <a:r>
              <a:rPr lang="es-CL" sz="2000" dirty="0">
                <a:latin typeface="Consolas" panose="020B0609020204030204" pitchFamily="49" charset="0"/>
              </a:rPr>
              <a:t>/</a:t>
            </a:r>
            <a:r>
              <a:rPr lang="es-CL" sz="2000" dirty="0" err="1">
                <a:latin typeface="Consolas" panose="020B0609020204030204" pitchFamily="49" charset="0"/>
              </a:rPr>
              <a:t>health?v&amp;pretty</a:t>
            </a:r>
            <a:r>
              <a:rPr lang="es-CL" sz="2000" dirty="0">
                <a:latin typeface="Consolas" panose="020B0609020204030204" pitchFamily="49" charset="0"/>
              </a:rPr>
              <a:t>'</a:t>
            </a:r>
          </a:p>
          <a:p>
            <a:pPr marL="365760" lvl="1" indent="0">
              <a:buNone/>
            </a:pP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52801" r="2409" b="35994"/>
          <a:stretch/>
        </p:blipFill>
        <p:spPr>
          <a:xfrm>
            <a:off x="112844" y="3737991"/>
            <a:ext cx="8923652" cy="576065"/>
          </a:xfrm>
          <a:prstGeom prst="rect">
            <a:avLst/>
          </a:prstGeom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612648" y="4441191"/>
            <a:ext cx="8153400" cy="10040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smtClean="0"/>
              <a:t>Visualizar el estado del Nodo</a:t>
            </a:r>
          </a:p>
          <a:p>
            <a:pPr lvl="1"/>
            <a:r>
              <a:rPr lang="es-CL" sz="2000" dirty="0" err="1">
                <a:latin typeface="Consolas" panose="020B0609020204030204" pitchFamily="49" charset="0"/>
              </a:rPr>
              <a:t>curl</a:t>
            </a:r>
            <a:r>
              <a:rPr lang="es-CL" sz="2000" dirty="0">
                <a:latin typeface="Consolas" panose="020B0609020204030204" pitchFamily="49" charset="0"/>
              </a:rPr>
              <a:t> -XGET </a:t>
            </a:r>
            <a:r>
              <a:rPr lang="es-CL" sz="2000" dirty="0" smtClean="0">
                <a:latin typeface="Consolas" panose="020B0609020204030204" pitchFamily="49" charset="0"/>
              </a:rPr>
              <a:t>‘&lt;</a:t>
            </a:r>
            <a:r>
              <a:rPr lang="es-CL" sz="2000" dirty="0" err="1" smtClean="0">
                <a:latin typeface="Consolas" panose="020B0609020204030204" pitchFamily="49" charset="0"/>
              </a:rPr>
              <a:t>ip</a:t>
            </a:r>
            <a:r>
              <a:rPr lang="es-CL" sz="2000" dirty="0" smtClean="0">
                <a:latin typeface="Consolas" panose="020B0609020204030204" pitchFamily="49" charset="0"/>
              </a:rPr>
              <a:t>&gt;:9200</a:t>
            </a:r>
            <a:r>
              <a:rPr lang="es-CL" sz="2000" dirty="0">
                <a:latin typeface="Consolas" panose="020B0609020204030204" pitchFamily="49" charset="0"/>
              </a:rPr>
              <a:t>/_</a:t>
            </a:r>
            <a:r>
              <a:rPr lang="es-CL" sz="2000" dirty="0" err="1">
                <a:latin typeface="Consolas" panose="020B0609020204030204" pitchFamily="49" charset="0"/>
              </a:rPr>
              <a:t>cat</a:t>
            </a:r>
            <a:r>
              <a:rPr lang="es-CL" sz="2000" dirty="0">
                <a:latin typeface="Consolas" panose="020B0609020204030204" pitchFamily="49" charset="0"/>
              </a:rPr>
              <a:t>/</a:t>
            </a:r>
            <a:r>
              <a:rPr lang="es-CL" sz="2000" dirty="0" err="1">
                <a:latin typeface="Consolas" panose="020B0609020204030204" pitchFamily="49" charset="0"/>
              </a:rPr>
              <a:t>nodes?v&amp;pretty</a:t>
            </a:r>
            <a:r>
              <a:rPr lang="es-CL" sz="2000" dirty="0" smtClean="0">
                <a:latin typeface="Consolas" panose="020B0609020204030204" pitchFamily="49" charset="0"/>
              </a:rPr>
              <a:t>'</a:t>
            </a:r>
            <a:endParaRPr lang="es-CL" sz="2000" dirty="0">
              <a:latin typeface="Consolas" panose="020B0609020204030204" pitchFamily="49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12182" r="50000" b="82215"/>
          <a:stretch/>
        </p:blipFill>
        <p:spPr>
          <a:xfrm>
            <a:off x="323528" y="5805264"/>
            <a:ext cx="8268927" cy="5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7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Elasticsearch</a:t>
            </a:r>
            <a:r>
              <a:rPr lang="es-MX" dirty="0" smtClean="0"/>
              <a:t> – Creando </a:t>
            </a:r>
            <a:r>
              <a:rPr lang="es-MX" dirty="0" err="1" smtClean="0"/>
              <a:t>indices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>
            <a:normAutofit/>
          </a:bodyPr>
          <a:lstStyle/>
          <a:p>
            <a:r>
              <a:rPr lang="es-CL" sz="2000" dirty="0" err="1">
                <a:latin typeface="Consolas" panose="020B0609020204030204" pitchFamily="49" charset="0"/>
              </a:rPr>
              <a:t>curl</a:t>
            </a:r>
            <a:r>
              <a:rPr lang="es-CL" sz="2000" dirty="0">
                <a:latin typeface="Consolas" panose="020B0609020204030204" pitchFamily="49" charset="0"/>
              </a:rPr>
              <a:t> -XPUT </a:t>
            </a:r>
            <a:r>
              <a:rPr lang="es-CL" sz="2000" dirty="0" smtClean="0">
                <a:latin typeface="Consolas" panose="020B0609020204030204" pitchFamily="49" charset="0"/>
              </a:rPr>
              <a:t>‘&lt;</a:t>
            </a:r>
            <a:r>
              <a:rPr lang="es-CL" sz="2000" dirty="0" err="1" smtClean="0">
                <a:latin typeface="Consolas" panose="020B0609020204030204" pitchFamily="49" charset="0"/>
              </a:rPr>
              <a:t>ip</a:t>
            </a:r>
            <a:r>
              <a:rPr lang="es-CL" sz="2000" dirty="0" smtClean="0">
                <a:latin typeface="Consolas" panose="020B0609020204030204" pitchFamily="49" charset="0"/>
              </a:rPr>
              <a:t>&gt;:9200/</a:t>
            </a:r>
            <a:r>
              <a:rPr lang="es-CL" sz="2000" dirty="0" err="1" smtClean="0">
                <a:latin typeface="Consolas" panose="020B0609020204030204" pitchFamily="49" charset="0"/>
              </a:rPr>
              <a:t>customer?pretty&amp;pretty</a:t>
            </a:r>
            <a:r>
              <a:rPr lang="es-CL" sz="2000" dirty="0">
                <a:latin typeface="Consolas" panose="020B0609020204030204" pitchFamily="49" charset="0"/>
              </a:rPr>
              <a:t>'</a:t>
            </a:r>
          </a:p>
          <a:p>
            <a:r>
              <a:rPr lang="es-CL" sz="2000" dirty="0" err="1">
                <a:latin typeface="Consolas" panose="020B0609020204030204" pitchFamily="49" charset="0"/>
              </a:rPr>
              <a:t>curl</a:t>
            </a:r>
            <a:r>
              <a:rPr lang="es-CL" sz="2000" dirty="0">
                <a:latin typeface="Consolas" panose="020B0609020204030204" pitchFamily="49" charset="0"/>
              </a:rPr>
              <a:t> -XGET </a:t>
            </a:r>
            <a:r>
              <a:rPr lang="es-CL" sz="2000" dirty="0" smtClean="0">
                <a:latin typeface="Consolas" panose="020B0609020204030204" pitchFamily="49" charset="0"/>
              </a:rPr>
              <a:t>‘&lt;</a:t>
            </a:r>
            <a:r>
              <a:rPr lang="es-CL" sz="2000" dirty="0" err="1" smtClean="0">
                <a:latin typeface="Consolas" panose="020B0609020204030204" pitchFamily="49" charset="0"/>
              </a:rPr>
              <a:t>ip</a:t>
            </a:r>
            <a:r>
              <a:rPr lang="es-CL" sz="2000" dirty="0" smtClean="0">
                <a:latin typeface="Consolas" panose="020B0609020204030204" pitchFamily="49" charset="0"/>
              </a:rPr>
              <a:t>&gt;:</a:t>
            </a:r>
            <a:r>
              <a:rPr lang="es-CL" sz="2000" dirty="0">
                <a:latin typeface="Consolas" panose="020B0609020204030204" pitchFamily="49" charset="0"/>
              </a:rPr>
              <a:t>9200/_</a:t>
            </a:r>
            <a:r>
              <a:rPr lang="es-CL" sz="2000" dirty="0" err="1">
                <a:latin typeface="Consolas" panose="020B0609020204030204" pitchFamily="49" charset="0"/>
              </a:rPr>
              <a:t>cat</a:t>
            </a:r>
            <a:r>
              <a:rPr lang="es-CL" sz="2000" dirty="0">
                <a:latin typeface="Consolas" panose="020B0609020204030204" pitchFamily="49" charset="0"/>
              </a:rPr>
              <a:t>/</a:t>
            </a:r>
            <a:r>
              <a:rPr lang="es-CL" sz="2000" dirty="0" err="1">
                <a:latin typeface="Consolas" panose="020B0609020204030204" pitchFamily="49" charset="0"/>
              </a:rPr>
              <a:t>indices?v&amp;pretty</a:t>
            </a:r>
            <a:r>
              <a:rPr lang="es-CL" sz="2000" dirty="0">
                <a:latin typeface="Consolas" panose="020B0609020204030204" pitchFamily="49" charset="0"/>
              </a:rPr>
              <a:t>'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182" r="38188" b="67752"/>
          <a:stretch/>
        </p:blipFill>
        <p:spPr>
          <a:xfrm>
            <a:off x="251520" y="2708920"/>
            <a:ext cx="8680037" cy="1584176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899592" y="4077072"/>
            <a:ext cx="1512168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40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Elasticsearch</a:t>
            </a:r>
            <a:r>
              <a:rPr lang="es-MX" dirty="0" smtClean="0"/>
              <a:t> – Borrando índices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>
            <a:normAutofit/>
          </a:bodyPr>
          <a:lstStyle/>
          <a:p>
            <a:r>
              <a:rPr lang="es-CL" sz="2000" dirty="0" err="1">
                <a:latin typeface="Consolas" panose="020B0609020204030204" pitchFamily="49" charset="0"/>
              </a:rPr>
              <a:t>curl</a:t>
            </a:r>
            <a:r>
              <a:rPr lang="es-CL" sz="2000" dirty="0">
                <a:latin typeface="Consolas" panose="020B0609020204030204" pitchFamily="49" charset="0"/>
              </a:rPr>
              <a:t> -XDELETE </a:t>
            </a:r>
            <a:r>
              <a:rPr lang="es-CL" sz="2000" dirty="0" smtClean="0">
                <a:latin typeface="Consolas" panose="020B0609020204030204" pitchFamily="49" charset="0"/>
              </a:rPr>
              <a:t>‘&lt;</a:t>
            </a:r>
            <a:r>
              <a:rPr lang="es-CL" sz="2000" dirty="0" err="1" smtClean="0">
                <a:latin typeface="Consolas" panose="020B0609020204030204" pitchFamily="49" charset="0"/>
              </a:rPr>
              <a:t>ip</a:t>
            </a:r>
            <a:r>
              <a:rPr lang="es-CL" sz="2000" dirty="0" smtClean="0">
                <a:latin typeface="Consolas" panose="020B0609020204030204" pitchFamily="49" charset="0"/>
              </a:rPr>
              <a:t>&gt;:9200/</a:t>
            </a:r>
            <a:r>
              <a:rPr lang="es-CL" sz="2000" dirty="0" err="1" smtClean="0">
                <a:latin typeface="Consolas" panose="020B0609020204030204" pitchFamily="49" charset="0"/>
              </a:rPr>
              <a:t>customer?pretty&amp;pretty</a:t>
            </a:r>
            <a:r>
              <a:rPr lang="es-CL" sz="2000" dirty="0" smtClean="0">
                <a:latin typeface="Consolas" panose="020B0609020204030204" pitchFamily="49" charset="0"/>
              </a:rPr>
              <a:t>‘</a:t>
            </a:r>
          </a:p>
          <a:p>
            <a:r>
              <a:rPr lang="es-CL" sz="2200" dirty="0" err="1">
                <a:latin typeface="Consolas" panose="020B0609020204030204" pitchFamily="49" charset="0"/>
              </a:rPr>
              <a:t>curl</a:t>
            </a:r>
            <a:r>
              <a:rPr lang="es-CL" sz="2200" dirty="0">
                <a:latin typeface="Consolas" panose="020B0609020204030204" pitchFamily="49" charset="0"/>
              </a:rPr>
              <a:t> -XGET ‘&lt;</a:t>
            </a:r>
            <a:r>
              <a:rPr lang="es-CL" sz="2200" dirty="0" err="1">
                <a:latin typeface="Consolas" panose="020B0609020204030204" pitchFamily="49" charset="0"/>
              </a:rPr>
              <a:t>ip</a:t>
            </a:r>
            <a:r>
              <a:rPr lang="es-CL" sz="2200" dirty="0">
                <a:latin typeface="Consolas" panose="020B0609020204030204" pitchFamily="49" charset="0"/>
              </a:rPr>
              <a:t>&gt;:9200/_</a:t>
            </a:r>
            <a:r>
              <a:rPr lang="es-CL" sz="2200" dirty="0" err="1">
                <a:latin typeface="Consolas" panose="020B0609020204030204" pitchFamily="49" charset="0"/>
              </a:rPr>
              <a:t>cat</a:t>
            </a:r>
            <a:r>
              <a:rPr lang="es-CL" sz="2200" dirty="0">
                <a:latin typeface="Consolas" panose="020B0609020204030204" pitchFamily="49" charset="0"/>
              </a:rPr>
              <a:t>/</a:t>
            </a:r>
            <a:r>
              <a:rPr lang="es-CL" sz="2200" dirty="0" err="1">
                <a:latin typeface="Consolas" panose="020B0609020204030204" pitchFamily="49" charset="0"/>
              </a:rPr>
              <a:t>indices?v&amp;pretty</a:t>
            </a:r>
            <a:r>
              <a:rPr lang="es-CL" sz="2200" dirty="0">
                <a:latin typeface="Consolas" panose="020B0609020204030204" pitchFamily="49" charset="0"/>
              </a:rPr>
              <a:t>'</a:t>
            </a:r>
          </a:p>
          <a:p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3583" r="22438" b="10781"/>
          <a:stretch/>
        </p:blipFill>
        <p:spPr>
          <a:xfrm>
            <a:off x="800916" y="2492896"/>
            <a:ext cx="7776864" cy="426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9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 smtClean="0"/>
              <a:t>Elasticsearch</a:t>
            </a:r>
            <a:r>
              <a:rPr lang="es-MX" dirty="0" smtClean="0"/>
              <a:t> – Indizando documentos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756792"/>
          </a:xfrm>
        </p:spPr>
        <p:txBody>
          <a:bodyPr/>
          <a:lstStyle/>
          <a:p>
            <a:pPr marL="0" indent="0">
              <a:buNone/>
            </a:pPr>
            <a:r>
              <a:rPr lang="es-CL" sz="1600" dirty="0" err="1">
                <a:latin typeface="Consolas" panose="020B0609020204030204" pitchFamily="49" charset="0"/>
              </a:rPr>
              <a:t>curl</a:t>
            </a:r>
            <a:r>
              <a:rPr lang="es-CL" sz="1600" dirty="0">
                <a:latin typeface="Consolas" panose="020B0609020204030204" pitchFamily="49" charset="0"/>
              </a:rPr>
              <a:t> -XPUT </a:t>
            </a:r>
            <a:r>
              <a:rPr lang="es-CL" sz="1600" dirty="0" smtClean="0">
                <a:latin typeface="Consolas" panose="020B0609020204030204" pitchFamily="49" charset="0"/>
              </a:rPr>
              <a:t>‘&lt;</a:t>
            </a:r>
            <a:r>
              <a:rPr lang="es-CL" sz="1600" dirty="0" err="1" smtClean="0">
                <a:latin typeface="Consolas" panose="020B0609020204030204" pitchFamily="49" charset="0"/>
              </a:rPr>
              <a:t>ip</a:t>
            </a:r>
            <a:r>
              <a:rPr lang="es-CL" sz="1600" dirty="0" smtClean="0">
                <a:latin typeface="Consolas" panose="020B0609020204030204" pitchFamily="49" charset="0"/>
              </a:rPr>
              <a:t>&gt;:9200/</a:t>
            </a:r>
            <a:r>
              <a:rPr lang="es-CL" sz="1600" dirty="0" err="1" smtClean="0">
                <a:latin typeface="Consolas" panose="020B0609020204030204" pitchFamily="49" charset="0"/>
              </a:rPr>
              <a:t>customer</a:t>
            </a:r>
            <a:r>
              <a:rPr lang="es-CL" sz="1600" dirty="0" smtClean="0">
                <a:latin typeface="Consolas" panose="020B0609020204030204" pitchFamily="49" charset="0"/>
              </a:rPr>
              <a:t>/</a:t>
            </a:r>
            <a:r>
              <a:rPr lang="es-CL" sz="1600" dirty="0" err="1" smtClean="0">
                <a:latin typeface="Consolas" panose="020B0609020204030204" pitchFamily="49" charset="0"/>
              </a:rPr>
              <a:t>external</a:t>
            </a:r>
            <a:r>
              <a:rPr lang="es-CL" sz="1600" dirty="0" smtClean="0">
                <a:latin typeface="Consolas" panose="020B0609020204030204" pitchFamily="49" charset="0"/>
              </a:rPr>
              <a:t>/1?pretty&amp;pretty</a:t>
            </a:r>
            <a:r>
              <a:rPr lang="es-CL" sz="1600" dirty="0">
                <a:latin typeface="Consolas" panose="020B0609020204030204" pitchFamily="49" charset="0"/>
              </a:rPr>
              <a:t>' -H 'Content-</a:t>
            </a:r>
            <a:r>
              <a:rPr lang="es-CL" sz="1600" dirty="0" err="1">
                <a:latin typeface="Consolas" panose="020B0609020204030204" pitchFamily="49" charset="0"/>
              </a:rPr>
              <a:t>Type</a:t>
            </a:r>
            <a:r>
              <a:rPr lang="es-CL" sz="1600" dirty="0">
                <a:latin typeface="Consolas" panose="020B0609020204030204" pitchFamily="49" charset="0"/>
              </a:rPr>
              <a:t>: </a:t>
            </a:r>
            <a:r>
              <a:rPr lang="es-CL" sz="1600" dirty="0" err="1">
                <a:latin typeface="Consolas" panose="020B0609020204030204" pitchFamily="49" charset="0"/>
              </a:rPr>
              <a:t>application</a:t>
            </a:r>
            <a:r>
              <a:rPr lang="es-CL" sz="1600" dirty="0">
                <a:latin typeface="Consolas" panose="020B0609020204030204" pitchFamily="49" charset="0"/>
              </a:rPr>
              <a:t>/</a:t>
            </a:r>
            <a:r>
              <a:rPr lang="es-CL" sz="1600" dirty="0" err="1">
                <a:latin typeface="Consolas" panose="020B0609020204030204" pitchFamily="49" charset="0"/>
              </a:rPr>
              <a:t>json</a:t>
            </a:r>
            <a:r>
              <a:rPr lang="es-CL" sz="1600" dirty="0">
                <a:latin typeface="Consolas" panose="020B0609020204030204" pitchFamily="49" charset="0"/>
              </a:rPr>
              <a:t>' </a:t>
            </a:r>
            <a:r>
              <a:rPr lang="es-CL" sz="1600" dirty="0" smtClean="0">
                <a:latin typeface="Consolas" panose="020B0609020204030204" pitchFamily="49" charset="0"/>
              </a:rPr>
              <a:t>–d</a:t>
            </a:r>
          </a:p>
          <a:p>
            <a:pPr marL="0" indent="0">
              <a:buNone/>
            </a:pPr>
            <a:r>
              <a:rPr lang="es-CL" sz="1600" dirty="0" smtClean="0">
                <a:latin typeface="Consolas" panose="020B0609020204030204" pitchFamily="49" charset="0"/>
              </a:rPr>
              <a:t>'{</a:t>
            </a:r>
            <a:endParaRPr lang="es-CL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CL" sz="1600" dirty="0">
                <a:latin typeface="Consolas" panose="020B0609020204030204" pitchFamily="49" charset="0"/>
              </a:rPr>
              <a:t>  </a:t>
            </a:r>
            <a:r>
              <a:rPr lang="es-CL" sz="1600" dirty="0" smtClean="0">
                <a:latin typeface="Consolas" panose="020B0609020204030204" pitchFamily="49" charset="0"/>
              </a:rPr>
              <a:t>"</a:t>
            </a:r>
            <a:r>
              <a:rPr lang="es-CL" sz="1600" dirty="0" err="1">
                <a:latin typeface="Consolas" panose="020B0609020204030204" pitchFamily="49" charset="0"/>
              </a:rPr>
              <a:t>name</a:t>
            </a:r>
            <a:r>
              <a:rPr lang="es-CL" sz="1600" dirty="0">
                <a:latin typeface="Consolas" panose="020B0609020204030204" pitchFamily="49" charset="0"/>
              </a:rPr>
              <a:t>": "John </a:t>
            </a:r>
            <a:r>
              <a:rPr lang="es-CL" sz="1600" dirty="0" err="1">
                <a:latin typeface="Consolas" panose="020B0609020204030204" pitchFamily="49" charset="0"/>
              </a:rPr>
              <a:t>Doe</a:t>
            </a:r>
            <a:r>
              <a:rPr lang="es-CL" sz="1600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s-CL" sz="1600" dirty="0" smtClean="0">
                <a:latin typeface="Consolas" panose="020B0609020204030204" pitchFamily="49" charset="0"/>
              </a:rPr>
              <a:t>}'</a:t>
            </a:r>
            <a:endParaRPr lang="es-CL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42996" r="28738" b="10782"/>
          <a:stretch/>
        </p:blipFill>
        <p:spPr>
          <a:xfrm>
            <a:off x="179511" y="3330969"/>
            <a:ext cx="8759645" cy="319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4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 smtClean="0"/>
              <a:t>Elasticsearch</a:t>
            </a:r>
            <a:r>
              <a:rPr lang="es-MX" dirty="0" smtClean="0"/>
              <a:t> – Indizando documentos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/>
          <a:lstStyle/>
          <a:p>
            <a:r>
              <a:rPr lang="es-MX" dirty="0" smtClean="0"/>
              <a:t>Si indizamos el mismo registro, podemos observar algunos cambios…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44397" r="29525" b="10781"/>
          <a:stretch/>
        </p:blipFill>
        <p:spPr>
          <a:xfrm>
            <a:off x="107504" y="2780928"/>
            <a:ext cx="8860782" cy="3168352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1043608" y="4221088"/>
            <a:ext cx="1080120" cy="720080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3387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 smtClean="0"/>
              <a:t>Elasticsearch</a:t>
            </a:r>
            <a:r>
              <a:rPr lang="es-MX" dirty="0" smtClean="0"/>
              <a:t> – Obteniendo documentos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32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1600" dirty="0" err="1">
                <a:latin typeface="Consolas" panose="020B0609020204030204" pitchFamily="49" charset="0"/>
              </a:rPr>
              <a:t>curl</a:t>
            </a:r>
            <a:r>
              <a:rPr lang="es-CL" sz="1600" dirty="0">
                <a:latin typeface="Consolas" panose="020B0609020204030204" pitchFamily="49" charset="0"/>
              </a:rPr>
              <a:t> -XGET </a:t>
            </a:r>
            <a:r>
              <a:rPr lang="es-CL" sz="1600" dirty="0" smtClean="0">
                <a:latin typeface="Consolas" panose="020B0609020204030204" pitchFamily="49" charset="0"/>
              </a:rPr>
              <a:t>‘&lt;</a:t>
            </a:r>
            <a:r>
              <a:rPr lang="es-CL" sz="1600" dirty="0" err="1" smtClean="0">
                <a:latin typeface="Consolas" panose="020B0609020204030204" pitchFamily="49" charset="0"/>
              </a:rPr>
              <a:t>ip</a:t>
            </a:r>
            <a:r>
              <a:rPr lang="es-CL" sz="1600" dirty="0" smtClean="0">
                <a:latin typeface="Consolas" panose="020B0609020204030204" pitchFamily="49" charset="0"/>
              </a:rPr>
              <a:t>&gt;:9200/</a:t>
            </a:r>
            <a:r>
              <a:rPr lang="es-CL" sz="1600" dirty="0" err="1" smtClean="0">
                <a:latin typeface="Consolas" panose="020B0609020204030204" pitchFamily="49" charset="0"/>
              </a:rPr>
              <a:t>customer</a:t>
            </a:r>
            <a:r>
              <a:rPr lang="es-CL" sz="1600" dirty="0" smtClean="0">
                <a:latin typeface="Consolas" panose="020B0609020204030204" pitchFamily="49" charset="0"/>
              </a:rPr>
              <a:t>/</a:t>
            </a:r>
            <a:r>
              <a:rPr lang="es-CL" sz="1600" dirty="0" err="1" smtClean="0">
                <a:latin typeface="Consolas" panose="020B0609020204030204" pitchFamily="49" charset="0"/>
              </a:rPr>
              <a:t>external</a:t>
            </a:r>
            <a:r>
              <a:rPr lang="es-CL" sz="1600" dirty="0" smtClean="0">
                <a:latin typeface="Consolas" panose="020B0609020204030204" pitchFamily="49" charset="0"/>
              </a:rPr>
              <a:t>/1?pretty&amp;pretty</a:t>
            </a:r>
            <a:r>
              <a:rPr lang="es-CL" sz="1600" dirty="0">
                <a:latin typeface="Consolas" panose="020B0609020204030204" pitchFamily="49" charset="0"/>
              </a:rPr>
              <a:t>'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59804" r="55512" b="10782"/>
          <a:stretch/>
        </p:blipFill>
        <p:spPr>
          <a:xfrm>
            <a:off x="251520" y="2636912"/>
            <a:ext cx="8660632" cy="32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spcBef>
                <a:spcPts val="0"/>
              </a:spcBef>
              <a:buNone/>
            </a:pPr>
            <a:r>
              <a:rPr lang="es-ES_tradnl" sz="4400" b="0" i="0" noProof="1" smtClean="0">
                <a:solidFill>
                  <a:srgbClr val="444D26"/>
                </a:solidFill>
                <a:latin typeface="Tw Cen MT"/>
                <a:ea typeface="+mj-ea"/>
                <a:cs typeface="+mj-cs"/>
              </a:rPr>
              <a:t>Agenda</a:t>
            </a:r>
            <a:endParaRPr lang="es-ES_tradnl" sz="4400" b="0" i="0" noProof="1">
              <a:solidFill>
                <a:srgbClr val="444D26"/>
              </a:solidFill>
              <a:latin typeface="Tw Cen MT"/>
              <a:ea typeface="+mj-ea"/>
              <a:cs typeface="+mj-cs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s-MX" dirty="0" smtClean="0"/>
              <a:t>Introducción</a:t>
            </a:r>
          </a:p>
          <a:p>
            <a:pPr lvl="1" algn="just"/>
            <a:r>
              <a:rPr lang="es-MX" dirty="0" smtClean="0"/>
              <a:t>Conceptos básicos</a:t>
            </a:r>
            <a:endParaRPr lang="es-MX" dirty="0"/>
          </a:p>
          <a:p>
            <a:pPr lvl="1" algn="just"/>
            <a:r>
              <a:rPr lang="es-MX" dirty="0" smtClean="0"/>
              <a:t>Importancia y motivación</a:t>
            </a:r>
          </a:p>
          <a:p>
            <a:pPr algn="just"/>
            <a:r>
              <a:rPr lang="es-MX" dirty="0" smtClean="0"/>
              <a:t>Modelos de Recuperación de Información</a:t>
            </a:r>
          </a:p>
          <a:p>
            <a:pPr lvl="1" algn="just"/>
            <a:r>
              <a:rPr lang="es-MX" dirty="0" smtClean="0"/>
              <a:t>Modelo Booleano</a:t>
            </a:r>
          </a:p>
          <a:p>
            <a:pPr lvl="1" algn="just"/>
            <a:r>
              <a:rPr lang="es-MX" dirty="0" smtClean="0"/>
              <a:t>Modelo Vectorial</a:t>
            </a:r>
          </a:p>
          <a:p>
            <a:pPr lvl="1" algn="just"/>
            <a:r>
              <a:rPr lang="es-MX" dirty="0" smtClean="0"/>
              <a:t>Modelo Probabilístico</a:t>
            </a:r>
          </a:p>
          <a:p>
            <a:pPr algn="just"/>
            <a:r>
              <a:rPr lang="es-MX" dirty="0" smtClean="0"/>
              <a:t>Proceso de Recuperación de Información</a:t>
            </a:r>
          </a:p>
          <a:p>
            <a:pPr algn="just"/>
            <a:r>
              <a:rPr lang="es-MX" dirty="0" smtClean="0"/>
              <a:t>Aplicaciones</a:t>
            </a:r>
          </a:p>
          <a:p>
            <a:pPr lvl="1" algn="just"/>
            <a:r>
              <a:rPr lang="es-MX" dirty="0" smtClean="0"/>
              <a:t>Conceptos Previos/Requisitos</a:t>
            </a:r>
          </a:p>
          <a:p>
            <a:pPr lvl="1" algn="just"/>
            <a:r>
              <a:rPr lang="es-MX" dirty="0" smtClean="0"/>
              <a:t>SOLR</a:t>
            </a:r>
          </a:p>
          <a:p>
            <a:pPr lvl="1" algn="just"/>
            <a:r>
              <a:rPr lang="es-MX" dirty="0" smtClean="0"/>
              <a:t>ELK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0039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 smtClean="0"/>
              <a:t>Elasticsearch</a:t>
            </a:r>
            <a:r>
              <a:rPr lang="es-MX" dirty="0" smtClean="0"/>
              <a:t> – Modificando documentos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5407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L" sz="1800" dirty="0" err="1">
                <a:latin typeface="Consolas" panose="020B0609020204030204" pitchFamily="49" charset="0"/>
              </a:rPr>
              <a:t>curl</a:t>
            </a:r>
            <a:r>
              <a:rPr lang="es-CL" sz="1800" dirty="0">
                <a:latin typeface="Consolas" panose="020B0609020204030204" pitchFamily="49" charset="0"/>
              </a:rPr>
              <a:t> -XPUT </a:t>
            </a:r>
            <a:r>
              <a:rPr lang="es-CL" sz="1800" dirty="0" smtClean="0">
                <a:latin typeface="Consolas" panose="020B0609020204030204" pitchFamily="49" charset="0"/>
              </a:rPr>
              <a:t>‘&lt;</a:t>
            </a:r>
            <a:r>
              <a:rPr lang="es-CL" sz="1800" dirty="0" err="1" smtClean="0">
                <a:latin typeface="Consolas" panose="020B0609020204030204" pitchFamily="49" charset="0"/>
              </a:rPr>
              <a:t>ip</a:t>
            </a:r>
            <a:r>
              <a:rPr lang="es-CL" sz="1800" dirty="0" smtClean="0">
                <a:latin typeface="Consolas" panose="020B0609020204030204" pitchFamily="49" charset="0"/>
              </a:rPr>
              <a:t>&gt;:</a:t>
            </a:r>
            <a:r>
              <a:rPr lang="es-CL" sz="1800" dirty="0">
                <a:latin typeface="Consolas" panose="020B0609020204030204" pitchFamily="49" charset="0"/>
              </a:rPr>
              <a:t>9200/</a:t>
            </a:r>
            <a:r>
              <a:rPr lang="es-CL" sz="1800" dirty="0" err="1">
                <a:latin typeface="Consolas" panose="020B0609020204030204" pitchFamily="49" charset="0"/>
              </a:rPr>
              <a:t>customer</a:t>
            </a:r>
            <a:r>
              <a:rPr lang="es-CL" sz="1800" dirty="0">
                <a:latin typeface="Consolas" panose="020B0609020204030204" pitchFamily="49" charset="0"/>
              </a:rPr>
              <a:t>/</a:t>
            </a:r>
            <a:r>
              <a:rPr lang="es-CL" sz="1800" dirty="0" err="1">
                <a:latin typeface="Consolas" panose="020B0609020204030204" pitchFamily="49" charset="0"/>
              </a:rPr>
              <a:t>external</a:t>
            </a:r>
            <a:r>
              <a:rPr lang="es-CL" sz="1800" dirty="0">
                <a:latin typeface="Consolas" panose="020B0609020204030204" pitchFamily="49" charset="0"/>
              </a:rPr>
              <a:t>/1?pretty&amp;pretty' -H 'Content-</a:t>
            </a:r>
            <a:r>
              <a:rPr lang="es-CL" sz="1800" dirty="0" err="1">
                <a:latin typeface="Consolas" panose="020B0609020204030204" pitchFamily="49" charset="0"/>
              </a:rPr>
              <a:t>Type</a:t>
            </a:r>
            <a:r>
              <a:rPr lang="es-CL" sz="1800" dirty="0">
                <a:latin typeface="Consolas" panose="020B0609020204030204" pitchFamily="49" charset="0"/>
              </a:rPr>
              <a:t>: </a:t>
            </a:r>
            <a:r>
              <a:rPr lang="es-CL" sz="1800" dirty="0" err="1">
                <a:latin typeface="Consolas" panose="020B0609020204030204" pitchFamily="49" charset="0"/>
              </a:rPr>
              <a:t>application</a:t>
            </a:r>
            <a:r>
              <a:rPr lang="es-CL" sz="1800" dirty="0">
                <a:latin typeface="Consolas" panose="020B0609020204030204" pitchFamily="49" charset="0"/>
              </a:rPr>
              <a:t>/</a:t>
            </a:r>
            <a:r>
              <a:rPr lang="es-CL" sz="1800" dirty="0" err="1">
                <a:latin typeface="Consolas" panose="020B0609020204030204" pitchFamily="49" charset="0"/>
              </a:rPr>
              <a:t>json</a:t>
            </a:r>
            <a:r>
              <a:rPr lang="es-CL" sz="1800" dirty="0">
                <a:latin typeface="Consolas" panose="020B0609020204030204" pitchFamily="49" charset="0"/>
              </a:rPr>
              <a:t>' </a:t>
            </a:r>
            <a:r>
              <a:rPr lang="es-CL" sz="1800" dirty="0" smtClean="0">
                <a:latin typeface="Consolas" panose="020B0609020204030204" pitchFamily="49" charset="0"/>
              </a:rPr>
              <a:t>–d</a:t>
            </a:r>
          </a:p>
          <a:p>
            <a:pPr marL="0" indent="0">
              <a:buNone/>
            </a:pPr>
            <a:r>
              <a:rPr lang="es-CL" sz="1800" dirty="0" smtClean="0">
                <a:latin typeface="Consolas" panose="020B0609020204030204" pitchFamily="49" charset="0"/>
              </a:rPr>
              <a:t>'{</a:t>
            </a:r>
          </a:p>
          <a:p>
            <a:pPr marL="0" indent="0">
              <a:buNone/>
            </a:pPr>
            <a:r>
              <a:rPr lang="es-CL" sz="1800" dirty="0" smtClean="0">
                <a:latin typeface="Consolas" panose="020B0609020204030204" pitchFamily="49" charset="0"/>
              </a:rPr>
              <a:t>  "</a:t>
            </a:r>
            <a:r>
              <a:rPr lang="es-CL" sz="1800" dirty="0" err="1" smtClean="0">
                <a:latin typeface="Consolas" panose="020B0609020204030204" pitchFamily="49" charset="0"/>
              </a:rPr>
              <a:t>name</a:t>
            </a:r>
            <a:r>
              <a:rPr lang="es-CL" sz="1800" dirty="0" smtClean="0">
                <a:latin typeface="Consolas" panose="020B0609020204030204" pitchFamily="49" charset="0"/>
              </a:rPr>
              <a:t>": "Constanza Pérez"</a:t>
            </a:r>
          </a:p>
          <a:p>
            <a:pPr marL="0" indent="0">
              <a:buNone/>
            </a:pPr>
            <a:r>
              <a:rPr lang="es-CL" sz="1800" dirty="0" smtClean="0">
                <a:latin typeface="Consolas" panose="020B0609020204030204" pitchFamily="49" charset="0"/>
              </a:rPr>
              <a:t>}'</a:t>
            </a:r>
            <a:endParaRPr lang="es-CL" sz="1800" dirty="0">
              <a:latin typeface="Consolas" panose="020B0609020204030204" pitchFamily="49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5407" r="29125" b="11758"/>
          <a:stretch/>
        </p:blipFill>
        <p:spPr>
          <a:xfrm>
            <a:off x="1259632" y="2996952"/>
            <a:ext cx="648072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4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 smtClean="0"/>
              <a:t>Elasticsearch</a:t>
            </a:r>
            <a:r>
              <a:rPr lang="es-MX" dirty="0" smtClean="0"/>
              <a:t> – Actualizando documentos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527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CL" sz="1400" dirty="0" err="1">
                <a:latin typeface="Consolas" panose="020B0609020204030204" pitchFamily="49" charset="0"/>
              </a:rPr>
              <a:t>curl</a:t>
            </a:r>
            <a:r>
              <a:rPr lang="es-CL" sz="1400" dirty="0">
                <a:latin typeface="Consolas" panose="020B0609020204030204" pitchFamily="49" charset="0"/>
              </a:rPr>
              <a:t> -XPOST </a:t>
            </a:r>
            <a:r>
              <a:rPr lang="es-CL" sz="1400" dirty="0" smtClean="0">
                <a:latin typeface="Consolas" panose="020B0609020204030204" pitchFamily="49" charset="0"/>
              </a:rPr>
              <a:t>‘&lt;</a:t>
            </a:r>
            <a:r>
              <a:rPr lang="es-CL" sz="1400" dirty="0" err="1" smtClean="0">
                <a:latin typeface="Consolas" panose="020B0609020204030204" pitchFamily="49" charset="0"/>
              </a:rPr>
              <a:t>ip</a:t>
            </a:r>
            <a:r>
              <a:rPr lang="es-CL" sz="1400" dirty="0" smtClean="0">
                <a:latin typeface="Consolas" panose="020B0609020204030204" pitchFamily="49" charset="0"/>
              </a:rPr>
              <a:t>&gt;:</a:t>
            </a:r>
            <a:r>
              <a:rPr lang="es-CL" sz="1400" dirty="0">
                <a:latin typeface="Consolas" panose="020B0609020204030204" pitchFamily="49" charset="0"/>
              </a:rPr>
              <a:t>9200/</a:t>
            </a:r>
            <a:r>
              <a:rPr lang="es-CL" sz="1400" dirty="0" err="1">
                <a:latin typeface="Consolas" panose="020B0609020204030204" pitchFamily="49" charset="0"/>
              </a:rPr>
              <a:t>customer</a:t>
            </a:r>
            <a:r>
              <a:rPr lang="es-CL" sz="1400" dirty="0">
                <a:latin typeface="Consolas" panose="020B0609020204030204" pitchFamily="49" charset="0"/>
              </a:rPr>
              <a:t>/</a:t>
            </a:r>
            <a:r>
              <a:rPr lang="es-CL" sz="1400" dirty="0" err="1">
                <a:latin typeface="Consolas" panose="020B0609020204030204" pitchFamily="49" charset="0"/>
              </a:rPr>
              <a:t>external</a:t>
            </a:r>
            <a:r>
              <a:rPr lang="es-CL" sz="1400" dirty="0">
                <a:latin typeface="Consolas" panose="020B0609020204030204" pitchFamily="49" charset="0"/>
              </a:rPr>
              <a:t>/1/_</a:t>
            </a:r>
            <a:r>
              <a:rPr lang="es-CL" sz="1400" dirty="0" err="1">
                <a:latin typeface="Consolas" panose="020B0609020204030204" pitchFamily="49" charset="0"/>
              </a:rPr>
              <a:t>update?pretty&amp;pretty</a:t>
            </a:r>
            <a:r>
              <a:rPr lang="es-CL" sz="1400" dirty="0">
                <a:latin typeface="Consolas" panose="020B0609020204030204" pitchFamily="49" charset="0"/>
              </a:rPr>
              <a:t>' -H 'Content-</a:t>
            </a:r>
            <a:r>
              <a:rPr lang="es-CL" sz="1400" dirty="0" err="1">
                <a:latin typeface="Consolas" panose="020B0609020204030204" pitchFamily="49" charset="0"/>
              </a:rPr>
              <a:t>Type</a:t>
            </a:r>
            <a:r>
              <a:rPr lang="es-CL" sz="1400" dirty="0">
                <a:latin typeface="Consolas" panose="020B0609020204030204" pitchFamily="49" charset="0"/>
              </a:rPr>
              <a:t>: </a:t>
            </a:r>
            <a:r>
              <a:rPr lang="es-CL" sz="1400" dirty="0" err="1">
                <a:latin typeface="Consolas" panose="020B0609020204030204" pitchFamily="49" charset="0"/>
              </a:rPr>
              <a:t>application</a:t>
            </a:r>
            <a:r>
              <a:rPr lang="es-CL" sz="1400" dirty="0">
                <a:latin typeface="Consolas" panose="020B0609020204030204" pitchFamily="49" charset="0"/>
              </a:rPr>
              <a:t>/</a:t>
            </a:r>
            <a:r>
              <a:rPr lang="es-CL" sz="1400" dirty="0" err="1">
                <a:latin typeface="Consolas" panose="020B0609020204030204" pitchFamily="49" charset="0"/>
              </a:rPr>
              <a:t>json</a:t>
            </a:r>
            <a:r>
              <a:rPr lang="es-CL" sz="1400" dirty="0">
                <a:latin typeface="Consolas" panose="020B0609020204030204" pitchFamily="49" charset="0"/>
              </a:rPr>
              <a:t>' </a:t>
            </a:r>
            <a:r>
              <a:rPr lang="es-CL" sz="1400" dirty="0" smtClean="0">
                <a:latin typeface="Consolas" panose="020B0609020204030204" pitchFamily="49" charset="0"/>
              </a:rPr>
              <a:t>–d</a:t>
            </a:r>
          </a:p>
          <a:p>
            <a:pPr marL="0" indent="0">
              <a:buNone/>
            </a:pPr>
            <a:r>
              <a:rPr lang="es-CL" sz="1400" dirty="0" smtClean="0">
                <a:latin typeface="Consolas" panose="020B0609020204030204" pitchFamily="49" charset="0"/>
              </a:rPr>
              <a:t>'{ "</a:t>
            </a:r>
            <a:r>
              <a:rPr lang="es-CL" sz="1400" dirty="0" err="1">
                <a:latin typeface="Consolas" panose="020B0609020204030204" pitchFamily="49" charset="0"/>
              </a:rPr>
              <a:t>doc</a:t>
            </a:r>
            <a:r>
              <a:rPr lang="es-CL" sz="1400" dirty="0">
                <a:latin typeface="Consolas" panose="020B0609020204030204" pitchFamily="49" charset="0"/>
              </a:rPr>
              <a:t>": { "</a:t>
            </a:r>
            <a:r>
              <a:rPr lang="es-CL" sz="1400" dirty="0" err="1">
                <a:latin typeface="Consolas" panose="020B0609020204030204" pitchFamily="49" charset="0"/>
              </a:rPr>
              <a:t>name</a:t>
            </a:r>
            <a:r>
              <a:rPr lang="es-CL" sz="1400" dirty="0">
                <a:latin typeface="Consolas" panose="020B0609020204030204" pitchFamily="49" charset="0"/>
              </a:rPr>
              <a:t>": "Martina </a:t>
            </a:r>
            <a:r>
              <a:rPr lang="es-CL" sz="1400" dirty="0" err="1">
                <a:latin typeface="Consolas" panose="020B0609020204030204" pitchFamily="49" charset="0"/>
              </a:rPr>
              <a:t>Guzman</a:t>
            </a:r>
            <a:r>
              <a:rPr lang="es-CL" sz="1400" dirty="0">
                <a:latin typeface="Consolas" panose="020B0609020204030204" pitchFamily="49" charset="0"/>
              </a:rPr>
              <a:t>" </a:t>
            </a:r>
            <a:r>
              <a:rPr lang="es-CL" sz="1400" dirty="0" smtClean="0">
                <a:latin typeface="Consolas" panose="020B0609020204030204" pitchFamily="49" charset="0"/>
              </a:rPr>
              <a:t>}}'</a:t>
            </a:r>
            <a:endParaRPr lang="es-CL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CL" sz="1400" dirty="0" err="1">
                <a:latin typeface="Consolas" panose="020B0609020204030204" pitchFamily="49" charset="0"/>
              </a:rPr>
              <a:t>curl</a:t>
            </a:r>
            <a:r>
              <a:rPr lang="es-CL" sz="1400" dirty="0">
                <a:latin typeface="Consolas" panose="020B0609020204030204" pitchFamily="49" charset="0"/>
              </a:rPr>
              <a:t> -XGET </a:t>
            </a:r>
            <a:r>
              <a:rPr lang="es-CL" sz="1400" dirty="0" smtClean="0">
                <a:latin typeface="Consolas" panose="020B0609020204030204" pitchFamily="49" charset="0"/>
              </a:rPr>
              <a:t>'</a:t>
            </a:r>
            <a:r>
              <a:rPr lang="es-CL" sz="1400" dirty="0">
                <a:latin typeface="Consolas" panose="020B0609020204030204" pitchFamily="49" charset="0"/>
              </a:rPr>
              <a:t>&lt;</a:t>
            </a:r>
            <a:r>
              <a:rPr lang="es-CL" sz="1400" dirty="0" err="1">
                <a:latin typeface="Consolas" panose="020B0609020204030204" pitchFamily="49" charset="0"/>
              </a:rPr>
              <a:t>ip</a:t>
            </a:r>
            <a:r>
              <a:rPr lang="es-CL" sz="1400" dirty="0">
                <a:latin typeface="Consolas" panose="020B0609020204030204" pitchFamily="49" charset="0"/>
              </a:rPr>
              <a:t>&gt;</a:t>
            </a:r>
            <a:r>
              <a:rPr lang="es-CL" sz="1400" dirty="0" smtClean="0">
                <a:latin typeface="Consolas" panose="020B0609020204030204" pitchFamily="49" charset="0"/>
              </a:rPr>
              <a:t>:</a:t>
            </a:r>
            <a:r>
              <a:rPr lang="es-CL" sz="1400" dirty="0">
                <a:latin typeface="Consolas" panose="020B0609020204030204" pitchFamily="49" charset="0"/>
              </a:rPr>
              <a:t>9200/</a:t>
            </a:r>
            <a:r>
              <a:rPr lang="es-CL" sz="1400" dirty="0" err="1">
                <a:latin typeface="Consolas" panose="020B0609020204030204" pitchFamily="49" charset="0"/>
              </a:rPr>
              <a:t>customer</a:t>
            </a:r>
            <a:r>
              <a:rPr lang="es-CL" sz="1400" dirty="0">
                <a:latin typeface="Consolas" panose="020B0609020204030204" pitchFamily="49" charset="0"/>
              </a:rPr>
              <a:t>/</a:t>
            </a:r>
            <a:r>
              <a:rPr lang="es-CL" sz="1400" dirty="0" err="1">
                <a:latin typeface="Consolas" panose="020B0609020204030204" pitchFamily="49" charset="0"/>
              </a:rPr>
              <a:t>external</a:t>
            </a:r>
            <a:r>
              <a:rPr lang="es-CL" sz="1400" dirty="0">
                <a:latin typeface="Consolas" panose="020B0609020204030204" pitchFamily="49" charset="0"/>
              </a:rPr>
              <a:t>/1?pretty</a:t>
            </a:r>
            <a:r>
              <a:rPr lang="es-CL" sz="1400" dirty="0" smtClean="0">
                <a:latin typeface="Consolas" panose="020B0609020204030204" pitchFamily="49" charset="0"/>
              </a:rPr>
              <a:t>'</a:t>
            </a:r>
            <a:endParaRPr lang="es-CL" sz="1400" dirty="0">
              <a:latin typeface="Consolas" panose="020B0609020204030204" pitchFamily="49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4983" r="24013" b="10782"/>
          <a:stretch/>
        </p:blipFill>
        <p:spPr>
          <a:xfrm>
            <a:off x="1043608" y="2852936"/>
            <a:ext cx="6948264" cy="381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4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Elasticsearch</a:t>
            </a:r>
            <a:r>
              <a:rPr lang="es-MX" dirty="0"/>
              <a:t> – Actualizando </a:t>
            </a:r>
            <a:r>
              <a:rPr lang="es-MX" dirty="0" smtClean="0"/>
              <a:t>documentos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curl -XPOST </a:t>
            </a:r>
            <a:r>
              <a:rPr lang="en-US" sz="1400" dirty="0" smtClean="0">
                <a:latin typeface="Consolas" panose="020B0609020204030204" pitchFamily="49" charset="0"/>
              </a:rPr>
              <a:t>'</a:t>
            </a:r>
            <a:r>
              <a:rPr lang="es-CL" sz="1400" dirty="0">
                <a:latin typeface="Consolas" panose="020B0609020204030204" pitchFamily="49" charset="0"/>
              </a:rPr>
              <a:t>&lt;</a:t>
            </a:r>
            <a:r>
              <a:rPr lang="es-CL" sz="1400" dirty="0" err="1">
                <a:latin typeface="Consolas" panose="020B0609020204030204" pitchFamily="49" charset="0"/>
              </a:rPr>
              <a:t>ip</a:t>
            </a:r>
            <a:r>
              <a:rPr lang="es-CL" sz="1400" dirty="0">
                <a:latin typeface="Consolas" panose="020B0609020204030204" pitchFamily="49" charset="0"/>
              </a:rPr>
              <a:t>&gt;</a:t>
            </a:r>
            <a:r>
              <a:rPr lang="en-US" sz="1400" dirty="0" smtClean="0">
                <a:latin typeface="Consolas" panose="020B0609020204030204" pitchFamily="49" charset="0"/>
              </a:rPr>
              <a:t>:</a:t>
            </a:r>
            <a:r>
              <a:rPr lang="en-US" sz="1400" dirty="0">
                <a:latin typeface="Consolas" panose="020B0609020204030204" pitchFamily="49" charset="0"/>
              </a:rPr>
              <a:t>9200/customer/external/1/_</a:t>
            </a:r>
            <a:r>
              <a:rPr lang="en-US" sz="1400" dirty="0" err="1">
                <a:latin typeface="Consolas" panose="020B0609020204030204" pitchFamily="49" charset="0"/>
              </a:rPr>
              <a:t>update?pretty&amp;pretty</a:t>
            </a:r>
            <a:r>
              <a:rPr lang="en-US" sz="1400" dirty="0">
                <a:latin typeface="Consolas" panose="020B0609020204030204" pitchFamily="49" charset="0"/>
              </a:rPr>
              <a:t>' -H 'Content-Type: application/</a:t>
            </a:r>
            <a:r>
              <a:rPr lang="en-US" sz="1400" dirty="0" err="1">
                <a:latin typeface="Consolas" panose="020B0609020204030204" pitchFamily="49" charset="0"/>
              </a:rPr>
              <a:t>json</a:t>
            </a:r>
            <a:r>
              <a:rPr lang="en-US" sz="1400" dirty="0">
                <a:latin typeface="Consolas" panose="020B0609020204030204" pitchFamily="49" charset="0"/>
              </a:rPr>
              <a:t>' -</a:t>
            </a:r>
            <a:r>
              <a:rPr lang="en-US" sz="1400" dirty="0" smtClean="0">
                <a:latin typeface="Consolas" panose="020B0609020204030204" pitchFamily="49" charset="0"/>
              </a:rPr>
              <a:t>d‘ </a:t>
            </a:r>
            <a:br>
              <a:rPr lang="en-US" sz="1400" dirty="0" smtClean="0">
                <a:latin typeface="Consolas" panose="020B0609020204030204" pitchFamily="49" charset="0"/>
              </a:rPr>
            </a:br>
            <a:r>
              <a:rPr lang="en-US" sz="1400" dirty="0" smtClean="0">
                <a:latin typeface="Consolas" panose="020B0609020204030204" pitchFamily="49" charset="0"/>
              </a:rPr>
              <a:t>{ "</a:t>
            </a:r>
            <a:r>
              <a:rPr lang="en-US" sz="1400" dirty="0">
                <a:latin typeface="Consolas" panose="020B0609020204030204" pitchFamily="49" charset="0"/>
              </a:rPr>
              <a:t>script" : "</a:t>
            </a:r>
            <a:r>
              <a:rPr lang="en-US" sz="1400" dirty="0" err="1">
                <a:latin typeface="Consolas" panose="020B0609020204030204" pitchFamily="49" charset="0"/>
              </a:rPr>
              <a:t>ctx</a:t>
            </a:r>
            <a:r>
              <a:rPr lang="en-US" sz="1400" dirty="0">
                <a:latin typeface="Consolas" panose="020B0609020204030204" pitchFamily="49" charset="0"/>
              </a:rPr>
              <a:t>._</a:t>
            </a:r>
            <a:r>
              <a:rPr lang="en-US" sz="1400" dirty="0" err="1">
                <a:latin typeface="Consolas" panose="020B0609020204030204" pitchFamily="49" charset="0"/>
              </a:rPr>
              <a:t>source.age</a:t>
            </a:r>
            <a:r>
              <a:rPr lang="en-US" sz="1400" dirty="0">
                <a:latin typeface="Consolas" panose="020B0609020204030204" pitchFamily="49" charset="0"/>
              </a:rPr>
              <a:t> += </a:t>
            </a:r>
            <a:r>
              <a:rPr lang="en-US" sz="1400" dirty="0" smtClean="0">
                <a:latin typeface="Consolas" panose="020B0609020204030204" pitchFamily="49" charset="0"/>
              </a:rPr>
              <a:t>5“ }‘</a:t>
            </a:r>
          </a:p>
          <a:p>
            <a:pPr marL="0" indent="0">
              <a:buNone/>
            </a:pPr>
            <a:endParaRPr lang="en-US" sz="1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curl -XGET </a:t>
            </a:r>
            <a:r>
              <a:rPr lang="en-US" sz="1600" dirty="0" smtClean="0">
                <a:latin typeface="Consolas" panose="020B0609020204030204" pitchFamily="49" charset="0"/>
              </a:rPr>
              <a:t>'</a:t>
            </a:r>
            <a:r>
              <a:rPr lang="es-CL" sz="1600" dirty="0">
                <a:latin typeface="Consolas" panose="020B0609020204030204" pitchFamily="49" charset="0"/>
              </a:rPr>
              <a:t>&lt;</a:t>
            </a:r>
            <a:r>
              <a:rPr lang="es-CL" sz="1600" dirty="0" err="1">
                <a:latin typeface="Consolas" panose="020B0609020204030204" pitchFamily="49" charset="0"/>
              </a:rPr>
              <a:t>ip</a:t>
            </a:r>
            <a:r>
              <a:rPr lang="es-CL" sz="1600" dirty="0">
                <a:latin typeface="Consolas" panose="020B0609020204030204" pitchFamily="49" charset="0"/>
              </a:rPr>
              <a:t>&gt;</a:t>
            </a:r>
            <a:r>
              <a:rPr lang="en-US" sz="1600" dirty="0" smtClean="0">
                <a:latin typeface="Consolas" panose="020B0609020204030204" pitchFamily="49" charset="0"/>
              </a:rPr>
              <a:t>:</a:t>
            </a:r>
            <a:r>
              <a:rPr lang="en-US" sz="1600" dirty="0">
                <a:latin typeface="Consolas" panose="020B0609020204030204" pitchFamily="49" charset="0"/>
              </a:rPr>
              <a:t>9200/customer/external/1?pretty'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5407" r="23721" b="11758"/>
          <a:stretch/>
        </p:blipFill>
        <p:spPr>
          <a:xfrm>
            <a:off x="981480" y="2780928"/>
            <a:ext cx="7415736" cy="39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 smtClean="0"/>
              <a:t>Elasticsearch</a:t>
            </a:r>
            <a:r>
              <a:rPr lang="es-MX" dirty="0" smtClean="0"/>
              <a:t> – Procesamiento por lotes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2564904"/>
            <a:ext cx="8153400" cy="2908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1800" dirty="0" err="1">
                <a:latin typeface="Consolas" panose="020B0609020204030204" pitchFamily="49" charset="0"/>
              </a:rPr>
              <a:t>curl</a:t>
            </a:r>
            <a:r>
              <a:rPr lang="es-CL" sz="1800" dirty="0">
                <a:latin typeface="Consolas" panose="020B0609020204030204" pitchFamily="49" charset="0"/>
              </a:rPr>
              <a:t> -XPOST </a:t>
            </a:r>
            <a:r>
              <a:rPr lang="es-CL" sz="1800" dirty="0" smtClean="0">
                <a:latin typeface="Consolas" panose="020B0609020204030204" pitchFamily="49" charset="0"/>
              </a:rPr>
              <a:t>'</a:t>
            </a:r>
            <a:r>
              <a:rPr lang="es-CL" sz="1800" dirty="0">
                <a:latin typeface="Consolas" panose="020B0609020204030204" pitchFamily="49" charset="0"/>
              </a:rPr>
              <a:t>&lt;</a:t>
            </a:r>
            <a:r>
              <a:rPr lang="es-CL" sz="1800" dirty="0" err="1">
                <a:latin typeface="Consolas" panose="020B0609020204030204" pitchFamily="49" charset="0"/>
              </a:rPr>
              <a:t>ip</a:t>
            </a:r>
            <a:r>
              <a:rPr lang="es-CL" sz="1800" dirty="0">
                <a:latin typeface="Consolas" panose="020B0609020204030204" pitchFamily="49" charset="0"/>
              </a:rPr>
              <a:t>&gt;</a:t>
            </a:r>
            <a:r>
              <a:rPr lang="es-CL" sz="1800" dirty="0" smtClean="0">
                <a:latin typeface="Consolas" panose="020B0609020204030204" pitchFamily="49" charset="0"/>
              </a:rPr>
              <a:t>:</a:t>
            </a:r>
            <a:r>
              <a:rPr lang="es-CL" sz="1800" dirty="0">
                <a:latin typeface="Consolas" panose="020B0609020204030204" pitchFamily="49" charset="0"/>
              </a:rPr>
              <a:t>9200/</a:t>
            </a:r>
            <a:r>
              <a:rPr lang="es-CL" sz="1800" dirty="0" err="1">
                <a:latin typeface="Consolas" panose="020B0609020204030204" pitchFamily="49" charset="0"/>
              </a:rPr>
              <a:t>customer</a:t>
            </a:r>
            <a:r>
              <a:rPr lang="es-CL" sz="1800" dirty="0">
                <a:latin typeface="Consolas" panose="020B0609020204030204" pitchFamily="49" charset="0"/>
              </a:rPr>
              <a:t>/</a:t>
            </a:r>
            <a:r>
              <a:rPr lang="es-CL" sz="1800" dirty="0" err="1">
                <a:latin typeface="Consolas" panose="020B0609020204030204" pitchFamily="49" charset="0"/>
              </a:rPr>
              <a:t>external</a:t>
            </a:r>
            <a:r>
              <a:rPr lang="es-CL" sz="1800" dirty="0">
                <a:latin typeface="Consolas" panose="020B0609020204030204" pitchFamily="49" charset="0"/>
              </a:rPr>
              <a:t>/_</a:t>
            </a:r>
            <a:r>
              <a:rPr lang="es-CL" sz="1800" dirty="0" err="1">
                <a:latin typeface="Consolas" panose="020B0609020204030204" pitchFamily="49" charset="0"/>
              </a:rPr>
              <a:t>bulk?pretty&amp;pretty</a:t>
            </a:r>
            <a:r>
              <a:rPr lang="es-CL" sz="1800" dirty="0">
                <a:latin typeface="Consolas" panose="020B0609020204030204" pitchFamily="49" charset="0"/>
              </a:rPr>
              <a:t>' -H 'Content-</a:t>
            </a:r>
            <a:r>
              <a:rPr lang="es-CL" sz="1800" dirty="0" err="1">
                <a:latin typeface="Consolas" panose="020B0609020204030204" pitchFamily="49" charset="0"/>
              </a:rPr>
              <a:t>Type</a:t>
            </a:r>
            <a:r>
              <a:rPr lang="es-CL" sz="1800" dirty="0">
                <a:latin typeface="Consolas" panose="020B0609020204030204" pitchFamily="49" charset="0"/>
              </a:rPr>
              <a:t>: </a:t>
            </a:r>
            <a:r>
              <a:rPr lang="es-CL" sz="1800" dirty="0" err="1">
                <a:latin typeface="Consolas" panose="020B0609020204030204" pitchFamily="49" charset="0"/>
              </a:rPr>
              <a:t>application</a:t>
            </a:r>
            <a:r>
              <a:rPr lang="es-CL" sz="1800" dirty="0">
                <a:latin typeface="Consolas" panose="020B0609020204030204" pitchFamily="49" charset="0"/>
              </a:rPr>
              <a:t>/</a:t>
            </a:r>
            <a:r>
              <a:rPr lang="es-CL" sz="1800" dirty="0" err="1">
                <a:latin typeface="Consolas" panose="020B0609020204030204" pitchFamily="49" charset="0"/>
              </a:rPr>
              <a:t>json</a:t>
            </a:r>
            <a:r>
              <a:rPr lang="es-CL" sz="1800" dirty="0">
                <a:latin typeface="Consolas" panose="020B0609020204030204" pitchFamily="49" charset="0"/>
              </a:rPr>
              <a:t>' -d'</a:t>
            </a:r>
          </a:p>
          <a:p>
            <a:pPr marL="0" indent="0">
              <a:buNone/>
            </a:pPr>
            <a:r>
              <a:rPr lang="es-CL" sz="1800" dirty="0">
                <a:latin typeface="Consolas" panose="020B0609020204030204" pitchFamily="49" charset="0"/>
              </a:rPr>
              <a:t>{"</a:t>
            </a:r>
            <a:r>
              <a:rPr lang="es-CL" sz="1800" dirty="0" err="1">
                <a:latin typeface="Consolas" panose="020B0609020204030204" pitchFamily="49" charset="0"/>
              </a:rPr>
              <a:t>index</a:t>
            </a:r>
            <a:r>
              <a:rPr lang="es-CL" sz="1800" dirty="0">
                <a:latin typeface="Consolas" panose="020B0609020204030204" pitchFamily="49" charset="0"/>
              </a:rPr>
              <a:t>":{"_id":"1"}}</a:t>
            </a:r>
          </a:p>
          <a:p>
            <a:pPr marL="0" indent="0">
              <a:buNone/>
            </a:pPr>
            <a:r>
              <a:rPr lang="es-CL" sz="1800" dirty="0">
                <a:latin typeface="Consolas" panose="020B0609020204030204" pitchFamily="49" charset="0"/>
              </a:rPr>
              <a:t>{"</a:t>
            </a:r>
            <a:r>
              <a:rPr lang="es-CL" sz="1800" dirty="0" err="1">
                <a:latin typeface="Consolas" panose="020B0609020204030204" pitchFamily="49" charset="0"/>
              </a:rPr>
              <a:t>name</a:t>
            </a:r>
            <a:r>
              <a:rPr lang="es-CL" sz="1800" dirty="0">
                <a:latin typeface="Consolas" panose="020B0609020204030204" pitchFamily="49" charset="0"/>
              </a:rPr>
              <a:t>": "John </a:t>
            </a:r>
            <a:r>
              <a:rPr lang="es-CL" sz="1800" dirty="0" err="1">
                <a:latin typeface="Consolas" panose="020B0609020204030204" pitchFamily="49" charset="0"/>
              </a:rPr>
              <a:t>Doe</a:t>
            </a:r>
            <a:r>
              <a:rPr lang="es-CL" sz="1800" dirty="0">
                <a:latin typeface="Consolas" panose="020B0609020204030204" pitchFamily="49" charset="0"/>
              </a:rPr>
              <a:t>" }</a:t>
            </a:r>
          </a:p>
          <a:p>
            <a:pPr marL="0" indent="0">
              <a:buNone/>
            </a:pPr>
            <a:r>
              <a:rPr lang="es-CL" sz="1800" dirty="0">
                <a:latin typeface="Consolas" panose="020B0609020204030204" pitchFamily="49" charset="0"/>
              </a:rPr>
              <a:t>{"</a:t>
            </a:r>
            <a:r>
              <a:rPr lang="es-CL" sz="1800" dirty="0" err="1">
                <a:latin typeface="Consolas" panose="020B0609020204030204" pitchFamily="49" charset="0"/>
              </a:rPr>
              <a:t>index</a:t>
            </a:r>
            <a:r>
              <a:rPr lang="es-CL" sz="1800" dirty="0">
                <a:latin typeface="Consolas" panose="020B0609020204030204" pitchFamily="49" charset="0"/>
              </a:rPr>
              <a:t>":{"_id":"2"}}</a:t>
            </a:r>
          </a:p>
          <a:p>
            <a:pPr marL="0" indent="0">
              <a:buNone/>
            </a:pPr>
            <a:r>
              <a:rPr lang="es-CL" sz="1800" dirty="0">
                <a:latin typeface="Consolas" panose="020B0609020204030204" pitchFamily="49" charset="0"/>
              </a:rPr>
              <a:t>{"</a:t>
            </a:r>
            <a:r>
              <a:rPr lang="es-CL" sz="1800" dirty="0" err="1">
                <a:latin typeface="Consolas" panose="020B0609020204030204" pitchFamily="49" charset="0"/>
              </a:rPr>
              <a:t>name</a:t>
            </a:r>
            <a:r>
              <a:rPr lang="es-CL" sz="1800" dirty="0">
                <a:latin typeface="Consolas" panose="020B0609020204030204" pitchFamily="49" charset="0"/>
              </a:rPr>
              <a:t>": "Jane </a:t>
            </a:r>
            <a:r>
              <a:rPr lang="es-CL" sz="1800" dirty="0" err="1">
                <a:latin typeface="Consolas" panose="020B0609020204030204" pitchFamily="49" charset="0"/>
              </a:rPr>
              <a:t>Doe</a:t>
            </a:r>
            <a:r>
              <a:rPr lang="es-CL" sz="1800" dirty="0">
                <a:latin typeface="Consolas" panose="020B0609020204030204" pitchFamily="49" charset="0"/>
              </a:rPr>
              <a:t>" </a:t>
            </a:r>
            <a:r>
              <a:rPr lang="es-CL" sz="1800" dirty="0" smtClean="0">
                <a:latin typeface="Consolas" panose="020B0609020204030204" pitchFamily="49" charset="0"/>
              </a:rPr>
              <a:t>}'</a:t>
            </a:r>
            <a:endParaRPr lang="es-CL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3715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 smtClean="0"/>
              <a:t>Elasticsearch</a:t>
            </a:r>
            <a:r>
              <a:rPr lang="es-MX" dirty="0" smtClean="0"/>
              <a:t> – Procesamiento por lotes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3358" r="33851" b="5599"/>
          <a:stretch/>
        </p:blipFill>
        <p:spPr>
          <a:xfrm>
            <a:off x="1376980" y="1628800"/>
            <a:ext cx="6624736" cy="512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6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 smtClean="0"/>
              <a:t>Elasticsearch</a:t>
            </a:r>
            <a:r>
              <a:rPr lang="es-MX" dirty="0" smtClean="0"/>
              <a:t> – Borrando Documentos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748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1800" dirty="0" err="1">
                <a:latin typeface="Consolas" panose="020B0609020204030204" pitchFamily="49" charset="0"/>
              </a:rPr>
              <a:t>curl</a:t>
            </a:r>
            <a:r>
              <a:rPr lang="es-CL" sz="1800" dirty="0">
                <a:latin typeface="Consolas" panose="020B0609020204030204" pitchFamily="49" charset="0"/>
              </a:rPr>
              <a:t> -XDELETE </a:t>
            </a:r>
            <a:r>
              <a:rPr lang="es-CL" sz="1800" dirty="0" smtClean="0">
                <a:latin typeface="Consolas" panose="020B0609020204030204" pitchFamily="49" charset="0"/>
              </a:rPr>
              <a:t>'</a:t>
            </a:r>
            <a:r>
              <a:rPr lang="es-CL" sz="1800" dirty="0">
                <a:latin typeface="Consolas" panose="020B0609020204030204" pitchFamily="49" charset="0"/>
              </a:rPr>
              <a:t>&lt;</a:t>
            </a:r>
            <a:r>
              <a:rPr lang="es-CL" sz="1800" dirty="0" err="1">
                <a:latin typeface="Consolas" panose="020B0609020204030204" pitchFamily="49" charset="0"/>
              </a:rPr>
              <a:t>ip</a:t>
            </a:r>
            <a:r>
              <a:rPr lang="es-CL" sz="1800" dirty="0">
                <a:latin typeface="Consolas" panose="020B0609020204030204" pitchFamily="49" charset="0"/>
              </a:rPr>
              <a:t>&gt;</a:t>
            </a:r>
            <a:r>
              <a:rPr lang="es-CL" sz="1800" dirty="0" smtClean="0">
                <a:latin typeface="Consolas" panose="020B0609020204030204" pitchFamily="49" charset="0"/>
              </a:rPr>
              <a:t>:</a:t>
            </a:r>
            <a:r>
              <a:rPr lang="es-CL" sz="1800" dirty="0">
                <a:latin typeface="Consolas" panose="020B0609020204030204" pitchFamily="49" charset="0"/>
              </a:rPr>
              <a:t>9200/</a:t>
            </a:r>
            <a:r>
              <a:rPr lang="es-CL" sz="1800" dirty="0" err="1">
                <a:latin typeface="Consolas" panose="020B0609020204030204" pitchFamily="49" charset="0"/>
              </a:rPr>
              <a:t>customer</a:t>
            </a:r>
            <a:r>
              <a:rPr lang="es-CL" sz="1800" dirty="0">
                <a:latin typeface="Consolas" panose="020B0609020204030204" pitchFamily="49" charset="0"/>
              </a:rPr>
              <a:t>/</a:t>
            </a:r>
            <a:r>
              <a:rPr lang="es-CL" sz="1800" dirty="0" err="1">
                <a:latin typeface="Consolas" panose="020B0609020204030204" pitchFamily="49" charset="0"/>
              </a:rPr>
              <a:t>external</a:t>
            </a:r>
            <a:r>
              <a:rPr lang="es-CL" sz="1800" dirty="0">
                <a:latin typeface="Consolas" panose="020B0609020204030204" pitchFamily="49" charset="0"/>
              </a:rPr>
              <a:t>/2?pretty&amp;pretty'</a:t>
            </a:r>
          </a:p>
          <a:p>
            <a:pPr marL="0" indent="0">
              <a:buNone/>
            </a:pPr>
            <a:r>
              <a:rPr lang="es-CL" sz="1800" dirty="0" err="1">
                <a:latin typeface="Consolas" panose="020B0609020204030204" pitchFamily="49" charset="0"/>
              </a:rPr>
              <a:t>curl</a:t>
            </a:r>
            <a:r>
              <a:rPr lang="es-CL" sz="1800" dirty="0">
                <a:latin typeface="Consolas" panose="020B0609020204030204" pitchFamily="49" charset="0"/>
              </a:rPr>
              <a:t> -XGET </a:t>
            </a:r>
            <a:r>
              <a:rPr lang="es-CL" sz="1800" dirty="0" smtClean="0">
                <a:latin typeface="Consolas" panose="020B0609020204030204" pitchFamily="49" charset="0"/>
              </a:rPr>
              <a:t>'</a:t>
            </a:r>
            <a:r>
              <a:rPr lang="es-CL" sz="1800" dirty="0">
                <a:latin typeface="Consolas" panose="020B0609020204030204" pitchFamily="49" charset="0"/>
              </a:rPr>
              <a:t>&lt;</a:t>
            </a:r>
            <a:r>
              <a:rPr lang="es-CL" sz="1800" dirty="0" err="1">
                <a:latin typeface="Consolas" panose="020B0609020204030204" pitchFamily="49" charset="0"/>
              </a:rPr>
              <a:t>ip</a:t>
            </a:r>
            <a:r>
              <a:rPr lang="es-CL" sz="1800" dirty="0">
                <a:latin typeface="Consolas" panose="020B0609020204030204" pitchFamily="49" charset="0"/>
              </a:rPr>
              <a:t>&gt;</a:t>
            </a:r>
            <a:r>
              <a:rPr lang="es-CL" sz="1800" dirty="0" smtClean="0">
                <a:latin typeface="Consolas" panose="020B0609020204030204" pitchFamily="49" charset="0"/>
              </a:rPr>
              <a:t>:</a:t>
            </a:r>
            <a:r>
              <a:rPr lang="es-CL" sz="1800" dirty="0">
                <a:latin typeface="Consolas" panose="020B0609020204030204" pitchFamily="49" charset="0"/>
              </a:rPr>
              <a:t>9200/</a:t>
            </a:r>
            <a:r>
              <a:rPr lang="es-CL" sz="1800" dirty="0" err="1">
                <a:latin typeface="Consolas" panose="020B0609020204030204" pitchFamily="49" charset="0"/>
              </a:rPr>
              <a:t>customer</a:t>
            </a:r>
            <a:r>
              <a:rPr lang="es-CL" sz="1800" dirty="0">
                <a:latin typeface="Consolas" panose="020B0609020204030204" pitchFamily="49" charset="0"/>
              </a:rPr>
              <a:t>/</a:t>
            </a:r>
            <a:r>
              <a:rPr lang="es-CL" sz="1800" dirty="0" err="1">
                <a:latin typeface="Consolas" panose="020B0609020204030204" pitchFamily="49" charset="0"/>
              </a:rPr>
              <a:t>external</a:t>
            </a:r>
            <a:r>
              <a:rPr lang="es-CL" sz="1800" dirty="0">
                <a:latin typeface="Consolas" panose="020B0609020204030204" pitchFamily="49" charset="0"/>
              </a:rPr>
              <a:t>/2?pretty'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8991" r="47637" b="10780"/>
          <a:stretch/>
        </p:blipFill>
        <p:spPr>
          <a:xfrm>
            <a:off x="1259632" y="2492896"/>
            <a:ext cx="6552728" cy="423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 smtClean="0"/>
              <a:t>Elasticsearch</a:t>
            </a:r>
            <a:r>
              <a:rPr lang="es-MX" dirty="0" smtClean="0"/>
              <a:t> – </a:t>
            </a:r>
            <a:r>
              <a:rPr lang="es-MX" dirty="0" err="1" smtClean="0"/>
              <a:t>Busquedas</a:t>
            </a:r>
            <a:r>
              <a:rPr lang="es-MX" dirty="0" smtClean="0"/>
              <a:t> y consultas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curl -XGET </a:t>
            </a:r>
            <a:r>
              <a:rPr lang="en-US" sz="1600" dirty="0" smtClean="0">
                <a:latin typeface="Consolas" panose="020B0609020204030204" pitchFamily="49" charset="0"/>
              </a:rPr>
              <a:t>‘&lt;</a:t>
            </a:r>
            <a:r>
              <a:rPr lang="en-US" sz="1600" dirty="0" err="1" smtClean="0">
                <a:latin typeface="Consolas" panose="020B0609020204030204" pitchFamily="49" charset="0"/>
              </a:rPr>
              <a:t>ip</a:t>
            </a:r>
            <a:r>
              <a:rPr lang="en-US" sz="1600" dirty="0" smtClean="0">
                <a:latin typeface="Consolas" panose="020B0609020204030204" pitchFamily="49" charset="0"/>
              </a:rPr>
              <a:t>&gt;:</a:t>
            </a:r>
            <a:r>
              <a:rPr lang="en-US" sz="1600" dirty="0">
                <a:latin typeface="Consolas" panose="020B0609020204030204" pitchFamily="49" charset="0"/>
              </a:rPr>
              <a:t>9200/customer/_</a:t>
            </a:r>
            <a:r>
              <a:rPr lang="en-US" sz="1600" dirty="0" err="1">
                <a:latin typeface="Consolas" panose="020B0609020204030204" pitchFamily="49" charset="0"/>
              </a:rPr>
              <a:t>search?q</a:t>
            </a:r>
            <a:r>
              <a:rPr lang="en-US" sz="1600" dirty="0">
                <a:latin typeface="Consolas" panose="020B0609020204030204" pitchFamily="49" charset="0"/>
              </a:rPr>
              <a:t>=*&amp;</a:t>
            </a:r>
            <a:r>
              <a:rPr lang="en-US" sz="1600" dirty="0" err="1">
                <a:latin typeface="Consolas" panose="020B0609020204030204" pitchFamily="49" charset="0"/>
              </a:rPr>
              <a:t>pretty&amp;pretty</a:t>
            </a:r>
            <a:r>
              <a:rPr lang="en-US" sz="1600" dirty="0">
                <a:latin typeface="Consolas" panose="020B0609020204030204" pitchFamily="49" charset="0"/>
              </a:rPr>
              <a:t>'</a:t>
            </a:r>
            <a:endParaRPr lang="es-CL" sz="1600" dirty="0">
              <a:latin typeface="Consolas" panose="020B0609020204030204" pitchFamily="49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5213" r="50000" b="10357"/>
          <a:stretch/>
        </p:blipFill>
        <p:spPr>
          <a:xfrm>
            <a:off x="1484992" y="2060848"/>
            <a:ext cx="6408712" cy="464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0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ELK - </a:t>
            </a:r>
            <a:r>
              <a:rPr lang="es-MX" dirty="0" err="1" smtClean="0"/>
              <a:t>Kibana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s-MX" dirty="0" smtClean="0"/>
              <a:t>Es </a:t>
            </a:r>
            <a:r>
              <a:rPr lang="es-MX" dirty="0"/>
              <a:t>una herramienta open-</a:t>
            </a:r>
            <a:r>
              <a:rPr lang="es-MX" dirty="0" err="1"/>
              <a:t>source</a:t>
            </a:r>
            <a:r>
              <a:rPr lang="es-MX" dirty="0"/>
              <a:t> perteneciente a </a:t>
            </a:r>
            <a:r>
              <a:rPr lang="es-MX" dirty="0" err="1"/>
              <a:t>Elastic</a:t>
            </a:r>
            <a:r>
              <a:rPr lang="es-MX" dirty="0"/>
              <a:t>, que nos permite visualizar y explorar datos que se encuentran indexados en </a:t>
            </a:r>
            <a:r>
              <a:rPr lang="es-MX" dirty="0" err="1" smtClean="0"/>
              <a:t>Elasticsearch</a:t>
            </a:r>
            <a:r>
              <a:rPr lang="es-MX" dirty="0"/>
              <a:t>, es decir, un </a:t>
            </a:r>
            <a:r>
              <a:rPr lang="es-MX" dirty="0" err="1"/>
              <a:t>plugin</a:t>
            </a:r>
            <a:r>
              <a:rPr lang="es-MX" dirty="0"/>
              <a:t> de </a:t>
            </a:r>
            <a:r>
              <a:rPr lang="es-MX" dirty="0" err="1" smtClean="0"/>
              <a:t>Elasticsearch</a:t>
            </a:r>
            <a:r>
              <a:rPr lang="es-MX" dirty="0"/>
              <a:t>.</a:t>
            </a:r>
            <a:endParaRPr lang="es-CL" dirty="0"/>
          </a:p>
        </p:txBody>
      </p:sp>
      <p:pic>
        <p:nvPicPr>
          <p:cNvPr id="2050" name="Picture 2" descr="Resultado de imagen para kibana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38977"/>
            <a:ext cx="714375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48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Kibana</a:t>
            </a:r>
            <a:r>
              <a:rPr lang="es-MX" dirty="0" smtClean="0"/>
              <a:t> - </a:t>
            </a:r>
            <a:r>
              <a:rPr lang="es-MX" dirty="0" err="1" smtClean="0"/>
              <a:t>Instalacion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188840"/>
          </a:xfrm>
        </p:spPr>
        <p:txBody>
          <a:bodyPr>
            <a:normAutofit lnSpcReduction="10000"/>
          </a:bodyPr>
          <a:lstStyle/>
          <a:p>
            <a:pPr algn="just"/>
            <a:r>
              <a:rPr lang="es-MX" dirty="0" smtClean="0"/>
              <a:t>La instalación de </a:t>
            </a:r>
            <a:r>
              <a:rPr lang="es-MX" dirty="0" err="1" smtClean="0"/>
              <a:t>Kibana</a:t>
            </a:r>
            <a:r>
              <a:rPr lang="es-MX" dirty="0" smtClean="0"/>
              <a:t> es similar a la de </a:t>
            </a:r>
            <a:r>
              <a:rPr lang="es-MX" dirty="0" err="1" smtClean="0"/>
              <a:t>Elasticsearch</a:t>
            </a:r>
            <a:r>
              <a:rPr lang="es-MX" dirty="0" smtClean="0"/>
              <a:t>, simplemente debemos descarga el paquete correspondiente a nuestro SO y descomprimirlo en un lugar de preferencia.</a:t>
            </a:r>
          </a:p>
          <a:p>
            <a:pPr algn="just"/>
            <a:r>
              <a:rPr lang="es-CL" dirty="0">
                <a:hlinkClick r:id="rId2"/>
              </a:rPr>
              <a:t>https://</a:t>
            </a:r>
            <a:r>
              <a:rPr lang="es-CL" dirty="0" smtClean="0">
                <a:hlinkClick r:id="rId2"/>
              </a:rPr>
              <a:t>www.elastic.co/downloads/kibana</a:t>
            </a:r>
            <a:endParaRPr lang="es-CL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5114" t="41596" r="12988" b="9381"/>
          <a:stretch/>
        </p:blipFill>
        <p:spPr>
          <a:xfrm>
            <a:off x="944932" y="4005064"/>
            <a:ext cx="7488832" cy="252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7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Kibana</a:t>
            </a:r>
            <a:r>
              <a:rPr lang="es-MX" dirty="0" smtClean="0"/>
              <a:t> – Iniciar servicio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s-MX" dirty="0" smtClean="0"/>
              <a:t>El proceso inicio y detención del servicio es similar a como es en </a:t>
            </a:r>
            <a:r>
              <a:rPr lang="es-MX" dirty="0" err="1" smtClean="0"/>
              <a:t>Elasticsearch</a:t>
            </a:r>
            <a:r>
              <a:rPr lang="es-MX" dirty="0" smtClean="0"/>
              <a:t>, debemos posicionarnos en la carpeta de </a:t>
            </a:r>
            <a:r>
              <a:rPr lang="es-MX" dirty="0" err="1" smtClean="0"/>
              <a:t>Kibana</a:t>
            </a:r>
            <a:r>
              <a:rPr lang="es-MX" dirty="0" smtClean="0"/>
              <a:t> y ejecutar el siguiente comando:</a:t>
            </a:r>
          </a:p>
          <a:p>
            <a:pPr lvl="1" algn="just"/>
            <a:r>
              <a:rPr lang="es-MX" dirty="0" err="1" smtClean="0"/>
              <a:t>bin</a:t>
            </a:r>
            <a:r>
              <a:rPr lang="es-MX" dirty="0" smtClean="0"/>
              <a:t>/</a:t>
            </a:r>
            <a:r>
              <a:rPr lang="es-MX" dirty="0" err="1" smtClean="0"/>
              <a:t>kibana</a:t>
            </a:r>
            <a:r>
              <a:rPr lang="es-MX" dirty="0" smtClean="0"/>
              <a:t> (UNIX)</a:t>
            </a:r>
            <a:endParaRPr lang="es-CL" dirty="0" smtClean="0"/>
          </a:p>
          <a:p>
            <a:pPr algn="just"/>
            <a:r>
              <a:rPr lang="es-MX" dirty="0" smtClean="0"/>
              <a:t>En Windows, debemos posicionarnos en la carpeta </a:t>
            </a:r>
            <a:r>
              <a:rPr lang="es-MX" dirty="0" err="1" smtClean="0"/>
              <a:t>bin</a:t>
            </a:r>
            <a:r>
              <a:rPr lang="es-MX" dirty="0" smtClean="0"/>
              <a:t> y ejecutar el archivo .</a:t>
            </a:r>
            <a:r>
              <a:rPr lang="es-MX" dirty="0" err="1" smtClean="0"/>
              <a:t>bat</a:t>
            </a:r>
            <a:endParaRPr lang="es-MX" dirty="0" smtClean="0"/>
          </a:p>
          <a:p>
            <a:pPr algn="just"/>
            <a:r>
              <a:rPr lang="es-MX" dirty="0" smtClean="0"/>
              <a:t>OJO: Para iniciar correctamente el servicio de </a:t>
            </a:r>
            <a:r>
              <a:rPr lang="es-MX" dirty="0" err="1" smtClean="0"/>
              <a:t>Kibana</a:t>
            </a:r>
            <a:r>
              <a:rPr lang="es-MX" dirty="0" smtClean="0"/>
              <a:t>, es necesario tener iniciado el servicio de </a:t>
            </a:r>
            <a:r>
              <a:rPr lang="es-MX" dirty="0" err="1" smtClean="0"/>
              <a:t>Elasticsearch</a:t>
            </a:r>
            <a:r>
              <a:rPr lang="es-MX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606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 – Conceptos Básicos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CL" dirty="0" smtClean="0"/>
              <a:t>Recuperación de la información: </a:t>
            </a:r>
          </a:p>
          <a:p>
            <a:pPr lvl="1" algn="just"/>
            <a:r>
              <a:rPr lang="es-MX" dirty="0" smtClean="0"/>
              <a:t>Se define como </a:t>
            </a:r>
            <a:r>
              <a:rPr lang="es-MX" dirty="0"/>
              <a:t>la ciencia de la búsqueda de información en documentos electrónicos y cualquier tipo de colección documental </a:t>
            </a:r>
            <a:r>
              <a:rPr lang="es-MX" dirty="0" smtClean="0"/>
              <a:t>digital.</a:t>
            </a:r>
            <a:endParaRPr lang="es-C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07783"/>
            <a:ext cx="4331464" cy="275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274963"/>
            <a:ext cx="4019374" cy="2162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55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Kibana</a:t>
            </a:r>
            <a:r>
              <a:rPr lang="es-MX" dirty="0" smtClean="0"/>
              <a:t> – Iniciar servicio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200" t="20586" r="17713" b="13583"/>
          <a:stretch/>
        </p:blipFill>
        <p:spPr>
          <a:xfrm>
            <a:off x="312005" y="1772815"/>
            <a:ext cx="8580475" cy="4531263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2946058" y="4221088"/>
            <a:ext cx="3312368" cy="43204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646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Kibana</a:t>
            </a:r>
            <a:r>
              <a:rPr lang="es-MX" dirty="0" smtClean="0"/>
              <a:t> – Iniciar servicio</a:t>
            </a:r>
            <a:endParaRPr lang="es-CL" dirty="0"/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MX" dirty="0" smtClean="0"/>
              <a:t>http://&lt;ip&gt;:5601/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8500" t="27590" r="16138" b="24788"/>
          <a:stretch/>
        </p:blipFill>
        <p:spPr>
          <a:xfrm>
            <a:off x="1701016" y="3284984"/>
            <a:ext cx="5976664" cy="244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9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Kibana</a:t>
            </a:r>
            <a:r>
              <a:rPr lang="es-MX" dirty="0" smtClean="0"/>
              <a:t> – </a:t>
            </a:r>
            <a:r>
              <a:rPr lang="es-MX" dirty="0" err="1" smtClean="0"/>
              <a:t>Discover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73" b="6089"/>
          <a:stretch/>
        </p:blipFill>
        <p:spPr>
          <a:xfrm>
            <a:off x="0" y="2060848"/>
            <a:ext cx="9144000" cy="417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1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Kibana</a:t>
            </a:r>
            <a:r>
              <a:rPr lang="es-MX" dirty="0" smtClean="0"/>
              <a:t> - </a:t>
            </a:r>
            <a:r>
              <a:rPr lang="es-MX" dirty="0" err="1" smtClean="0"/>
              <a:t>Visualize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752" b="6009"/>
          <a:stretch/>
        </p:blipFill>
        <p:spPr>
          <a:xfrm>
            <a:off x="5759" y="2132856"/>
            <a:ext cx="914400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Kibana</a:t>
            </a:r>
            <a:r>
              <a:rPr lang="es-MX" dirty="0" smtClean="0"/>
              <a:t> - </a:t>
            </a:r>
            <a:r>
              <a:rPr lang="es-MX" dirty="0" err="1" smtClean="0"/>
              <a:t>Visualize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6" b="6155"/>
          <a:stretch/>
        </p:blipFill>
        <p:spPr>
          <a:xfrm>
            <a:off x="0" y="2204864"/>
            <a:ext cx="914400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9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Kibana</a:t>
            </a:r>
            <a:r>
              <a:rPr lang="es-MX" dirty="0" smtClean="0"/>
              <a:t> - </a:t>
            </a:r>
            <a:r>
              <a:rPr lang="es-MX" dirty="0" err="1" smtClean="0"/>
              <a:t>Dashboard</a:t>
            </a:r>
            <a:endParaRPr lang="es-CL" dirty="0"/>
          </a:p>
        </p:txBody>
      </p:sp>
      <p:pic>
        <p:nvPicPr>
          <p:cNvPr id="3074" name="Picture 2" descr="https://scontent.fanf1-1.fna.fbcdn.net/v/t35.0-12/22662603_1972711992968325_1157171867_o.png?oh=ff600a0e0624bc1de002d1071c82c755&amp;oe=59EBB0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1" b="5209"/>
          <a:stretch/>
        </p:blipFill>
        <p:spPr bwMode="auto">
          <a:xfrm>
            <a:off x="21239" y="2060848"/>
            <a:ext cx="9122761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90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Kibana</a:t>
            </a:r>
            <a:r>
              <a:rPr lang="es-MX" dirty="0" smtClean="0"/>
              <a:t> – </a:t>
            </a:r>
            <a:r>
              <a:rPr lang="es-MX" dirty="0" err="1" smtClean="0"/>
              <a:t>Dev</a:t>
            </a:r>
            <a:r>
              <a:rPr lang="es-MX" dirty="0" smtClean="0"/>
              <a:t> Tools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911" b="5850"/>
          <a:stretch/>
        </p:blipFill>
        <p:spPr>
          <a:xfrm>
            <a:off x="0" y="2204864"/>
            <a:ext cx="914400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Kibana</a:t>
            </a:r>
            <a:r>
              <a:rPr lang="es-MX" dirty="0" smtClean="0"/>
              <a:t> - Management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2606" b="6155"/>
          <a:stretch/>
        </p:blipFill>
        <p:spPr>
          <a:xfrm>
            <a:off x="0" y="2132856"/>
            <a:ext cx="914400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4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ELK - </a:t>
            </a:r>
            <a:r>
              <a:rPr lang="es-MX" dirty="0" err="1" smtClean="0"/>
              <a:t>Logstash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s-MX" dirty="0" smtClean="0"/>
              <a:t>Es </a:t>
            </a:r>
            <a:r>
              <a:rPr lang="es-MX" dirty="0"/>
              <a:t>una herramienta para la administración de </a:t>
            </a:r>
            <a:r>
              <a:rPr lang="es-MX" dirty="0" err="1" smtClean="0"/>
              <a:t>logs</a:t>
            </a:r>
            <a:r>
              <a:rPr lang="es-MX" dirty="0" smtClean="0"/>
              <a:t>.</a:t>
            </a:r>
          </a:p>
          <a:p>
            <a:pPr algn="just"/>
            <a:r>
              <a:rPr lang="es-MX" dirty="0"/>
              <a:t>Esta herramienta se puede utilizar para recolectar, </a:t>
            </a:r>
            <a:r>
              <a:rPr lang="es-MX" dirty="0" err="1"/>
              <a:t>parsear</a:t>
            </a:r>
            <a:r>
              <a:rPr lang="es-MX" dirty="0"/>
              <a:t> y guardar los </a:t>
            </a:r>
            <a:r>
              <a:rPr lang="es-MX" dirty="0" err="1"/>
              <a:t>logs</a:t>
            </a:r>
            <a:r>
              <a:rPr lang="es-MX" dirty="0"/>
              <a:t> para futuras búsquedas</a:t>
            </a:r>
            <a:r>
              <a:rPr lang="es-MX" dirty="0" smtClean="0"/>
              <a:t>.</a:t>
            </a:r>
          </a:p>
          <a:p>
            <a:pPr algn="just"/>
            <a:r>
              <a:rPr lang="es-MX" dirty="0"/>
              <a:t>A su vez, basa su funcionamiento en la integración de entradas</a:t>
            </a:r>
            <a:r>
              <a:rPr lang="es-MX" dirty="0" smtClean="0"/>
              <a:t>, </a:t>
            </a:r>
            <a:r>
              <a:rPr lang="es-MX" dirty="0"/>
              <a:t>filtros y salidas</a:t>
            </a:r>
            <a:r>
              <a:rPr lang="es-MX" dirty="0" smtClean="0"/>
              <a:t>.</a:t>
            </a:r>
            <a:endParaRPr lang="es-CL" dirty="0"/>
          </a:p>
        </p:txBody>
      </p:sp>
      <p:pic>
        <p:nvPicPr>
          <p:cNvPr id="6146" name="Picture 2" descr="Resultado de imagen para logsta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55" y="4005064"/>
            <a:ext cx="5856585" cy="230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25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Logstash</a:t>
            </a:r>
            <a:r>
              <a:rPr lang="es-MX" dirty="0" smtClean="0"/>
              <a:t> – ¿Como funciona?</a:t>
            </a:r>
            <a:endParaRPr lang="es-CL" dirty="0"/>
          </a:p>
        </p:txBody>
      </p:sp>
      <p:pic>
        <p:nvPicPr>
          <p:cNvPr id="5122" name="Picture 2" descr="Resultado de imagen para logstash pipe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62" y="2204864"/>
            <a:ext cx="8340372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3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 – Conceptos Básicos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25144"/>
          </a:xfrm>
        </p:spPr>
        <p:txBody>
          <a:bodyPr>
            <a:normAutofit/>
          </a:bodyPr>
          <a:lstStyle/>
          <a:p>
            <a:pPr algn="just"/>
            <a:r>
              <a:rPr lang="es-CL" dirty="0" err="1" smtClean="0"/>
              <a:t>Inverted</a:t>
            </a:r>
            <a:r>
              <a:rPr lang="es-CL" dirty="0" smtClean="0"/>
              <a:t> </a:t>
            </a:r>
            <a:r>
              <a:rPr lang="es-CL" dirty="0" err="1" smtClean="0"/>
              <a:t>Index</a:t>
            </a:r>
            <a:endParaRPr lang="es-CL" dirty="0" smtClean="0"/>
          </a:p>
          <a:p>
            <a:pPr lvl="1" algn="just"/>
            <a:r>
              <a:rPr lang="es-MX" sz="2400" dirty="0" smtClean="0"/>
              <a:t>Es </a:t>
            </a:r>
            <a:r>
              <a:rPr lang="es-MX" sz="2400" dirty="0"/>
              <a:t>un ﻿estructura de datos de índice </a:t>
            </a:r>
            <a:r>
              <a:rPr lang="es-MX" sz="2400" dirty="0" smtClean="0"/>
              <a:t>que permite </a:t>
            </a:r>
            <a:r>
              <a:rPr lang="es-MX" sz="2400" dirty="0"/>
              <a:t>﻿almacenar una asignación de contenido, como palabras o números, a sus localizaciones en un ﻿archivo de base de datos﻿, o en un documento o un conjunto de documentos</a:t>
            </a:r>
            <a:r>
              <a:rPr lang="es-MX" sz="2400" dirty="0" smtClean="0"/>
              <a:t>.</a:t>
            </a:r>
            <a:endParaRPr lang="es-CL" sz="2400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638622"/>
            <a:ext cx="4142696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779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Logstash</a:t>
            </a:r>
            <a:r>
              <a:rPr lang="es-MX" dirty="0" smtClean="0"/>
              <a:t> - Instalación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s-MX" dirty="0" smtClean="0"/>
              <a:t>La instalación de </a:t>
            </a:r>
            <a:r>
              <a:rPr lang="es-MX" dirty="0" err="1" smtClean="0"/>
              <a:t>Logstash</a:t>
            </a:r>
            <a:r>
              <a:rPr lang="es-MX" dirty="0" smtClean="0"/>
              <a:t> es similar a las demás herramientas del </a:t>
            </a:r>
            <a:r>
              <a:rPr lang="es-MX" dirty="0" err="1" smtClean="0"/>
              <a:t>Stack</a:t>
            </a:r>
            <a:r>
              <a:rPr lang="es-MX" dirty="0" smtClean="0"/>
              <a:t>.</a:t>
            </a:r>
          </a:p>
          <a:p>
            <a:pPr algn="just"/>
            <a:r>
              <a:rPr lang="es-MX" dirty="0" smtClean="0"/>
              <a:t>Es posible obtenerla desde la pagina oficial de Elastic.co</a:t>
            </a:r>
          </a:p>
          <a:p>
            <a:r>
              <a:rPr lang="es-CL" dirty="0">
                <a:hlinkClick r:id="rId2"/>
              </a:rPr>
              <a:t>https://</a:t>
            </a:r>
            <a:r>
              <a:rPr lang="es-CL" dirty="0" smtClean="0">
                <a:hlinkClick r:id="rId2"/>
              </a:rPr>
              <a:t>www.elastic.co/downloads/logstash</a:t>
            </a:r>
            <a:endParaRPr lang="es-CL" dirty="0" smtClean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2775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Logstash</a:t>
            </a:r>
            <a:r>
              <a:rPr lang="es-MX" dirty="0" smtClean="0"/>
              <a:t> – Iniciar servicio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s-MX" dirty="0" smtClean="0"/>
              <a:t>El inicio del servicio es similar a las otras herramientas del </a:t>
            </a:r>
            <a:r>
              <a:rPr lang="es-MX" dirty="0" err="1" smtClean="0"/>
              <a:t>stack</a:t>
            </a:r>
            <a:r>
              <a:rPr lang="es-MX" dirty="0" smtClean="0"/>
              <a:t> pero con otros parámetros relacionados con su configuración.</a:t>
            </a:r>
            <a:endParaRPr lang="es-CL" dirty="0" smtClean="0"/>
          </a:p>
          <a:p>
            <a:pPr algn="just"/>
            <a:r>
              <a:rPr lang="es-MX" dirty="0" err="1" smtClean="0"/>
              <a:t>bin</a:t>
            </a:r>
            <a:r>
              <a:rPr lang="es-MX" dirty="0" smtClean="0"/>
              <a:t>/</a:t>
            </a:r>
            <a:r>
              <a:rPr lang="es-MX" dirty="0" err="1" smtClean="0"/>
              <a:t>logstash</a:t>
            </a:r>
            <a:endParaRPr lang="es-MX" dirty="0" smtClean="0"/>
          </a:p>
          <a:p>
            <a:pPr lvl="1" algn="just"/>
            <a:r>
              <a:rPr lang="es-MX" dirty="0" smtClean="0"/>
              <a:t>-e : configuración desde la línea de comandos.</a:t>
            </a:r>
          </a:p>
          <a:p>
            <a:pPr lvl="1" algn="just"/>
            <a:r>
              <a:rPr lang="es-MX" dirty="0" smtClean="0"/>
              <a:t>-f : configuración desde un archivo .</a:t>
            </a:r>
            <a:r>
              <a:rPr lang="es-MX" dirty="0" err="1" smtClean="0"/>
              <a:t>conf</a:t>
            </a: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267595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err="1" smtClean="0"/>
              <a:t>Logstash</a:t>
            </a:r>
            <a:r>
              <a:rPr lang="es-MX" dirty="0" smtClean="0"/>
              <a:t> – Archivo de configuración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6578" r="42125" b="37394"/>
          <a:stretch/>
        </p:blipFill>
        <p:spPr>
          <a:xfrm>
            <a:off x="251519" y="1700808"/>
            <a:ext cx="8599627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8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Logstash</a:t>
            </a:r>
            <a:r>
              <a:rPr lang="es-MX" dirty="0" smtClean="0"/>
              <a:t> – Input </a:t>
            </a:r>
            <a:r>
              <a:rPr lang="es-MX" dirty="0" err="1" smtClean="0"/>
              <a:t>plugins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s-MX" dirty="0" smtClean="0"/>
              <a:t>File: </a:t>
            </a:r>
            <a:r>
              <a:rPr lang="es-MX" dirty="0" err="1" smtClean="0"/>
              <a:t>plugin</a:t>
            </a:r>
            <a:r>
              <a:rPr lang="es-MX" dirty="0" smtClean="0"/>
              <a:t> que permite consumir un archivo.</a:t>
            </a:r>
          </a:p>
          <a:p>
            <a:pPr algn="just"/>
            <a:r>
              <a:rPr lang="es-MX" dirty="0" err="1" smtClean="0"/>
              <a:t>Stdin</a:t>
            </a:r>
            <a:r>
              <a:rPr lang="es-MX" dirty="0" smtClean="0"/>
              <a:t>: </a:t>
            </a:r>
            <a:r>
              <a:rPr lang="es-MX" dirty="0" err="1" smtClean="0"/>
              <a:t>plugin</a:t>
            </a:r>
            <a:r>
              <a:rPr lang="es-MX" dirty="0" smtClean="0"/>
              <a:t> que consume datos de entrada desde la línea de comandos.</a:t>
            </a:r>
          </a:p>
          <a:p>
            <a:pPr algn="just"/>
            <a:r>
              <a:rPr lang="es-MX" dirty="0" err="1" smtClean="0"/>
              <a:t>Github</a:t>
            </a:r>
            <a:r>
              <a:rPr lang="es-MX" dirty="0" smtClean="0"/>
              <a:t>: </a:t>
            </a:r>
            <a:r>
              <a:rPr lang="es-MX" dirty="0" err="1" smtClean="0"/>
              <a:t>plugin</a:t>
            </a:r>
            <a:r>
              <a:rPr lang="es-MX" dirty="0" smtClean="0"/>
              <a:t> que permite consumir la API de </a:t>
            </a:r>
            <a:r>
              <a:rPr lang="es-MX" dirty="0" err="1" smtClean="0"/>
              <a:t>Github</a:t>
            </a:r>
            <a:r>
              <a:rPr lang="es-MX" dirty="0"/>
              <a:t> </a:t>
            </a:r>
            <a:r>
              <a:rPr lang="es-MX" dirty="0" smtClean="0"/>
              <a:t>(este </a:t>
            </a:r>
            <a:r>
              <a:rPr lang="es-MX" dirty="0" err="1" smtClean="0"/>
              <a:t>plugin</a:t>
            </a:r>
            <a:r>
              <a:rPr lang="es-MX" dirty="0" smtClean="0"/>
              <a:t> debe instalarse de forma manual).</a:t>
            </a:r>
          </a:p>
          <a:p>
            <a:pPr algn="just"/>
            <a:r>
              <a:rPr lang="es-MX" dirty="0" err="1" smtClean="0"/>
              <a:t>Jdbc</a:t>
            </a:r>
            <a:r>
              <a:rPr lang="es-MX" dirty="0" smtClean="0"/>
              <a:t>: </a:t>
            </a:r>
            <a:r>
              <a:rPr lang="es-MX" dirty="0" err="1" smtClean="0"/>
              <a:t>plugin</a:t>
            </a:r>
            <a:r>
              <a:rPr lang="es-MX" dirty="0" smtClean="0"/>
              <a:t> que permite consumir una base de datos.</a:t>
            </a:r>
          </a:p>
          <a:p>
            <a:pPr algn="just"/>
            <a:r>
              <a:rPr lang="es-MX" dirty="0" smtClean="0"/>
              <a:t>Twitter: </a:t>
            </a:r>
            <a:r>
              <a:rPr lang="es-MX" dirty="0" err="1" smtClean="0"/>
              <a:t>plugin</a:t>
            </a:r>
            <a:r>
              <a:rPr lang="es-MX" dirty="0" smtClean="0"/>
              <a:t> que permite consumir la API de Twitter.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2997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Logstash</a:t>
            </a:r>
            <a:r>
              <a:rPr lang="es-MX" dirty="0" smtClean="0"/>
              <a:t> – Output </a:t>
            </a:r>
            <a:r>
              <a:rPr lang="es-MX" dirty="0" err="1" smtClean="0"/>
              <a:t>plugins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s-MX" dirty="0" err="1" smtClean="0"/>
              <a:t>Elasticsearch</a:t>
            </a:r>
            <a:r>
              <a:rPr lang="es-MX" dirty="0" smtClean="0"/>
              <a:t>: </a:t>
            </a:r>
            <a:r>
              <a:rPr lang="es-MX" dirty="0" err="1" smtClean="0"/>
              <a:t>Plugin</a:t>
            </a:r>
            <a:r>
              <a:rPr lang="es-MX" dirty="0" smtClean="0"/>
              <a:t> que indiza en </a:t>
            </a:r>
            <a:r>
              <a:rPr lang="es-MX" dirty="0" err="1" smtClean="0"/>
              <a:t>Elasticsearch</a:t>
            </a:r>
            <a:r>
              <a:rPr lang="es-MX" dirty="0" smtClean="0"/>
              <a:t>.</a:t>
            </a:r>
          </a:p>
          <a:p>
            <a:pPr algn="just"/>
            <a:r>
              <a:rPr lang="es-MX" dirty="0" err="1" smtClean="0"/>
              <a:t>Stdout</a:t>
            </a:r>
            <a:r>
              <a:rPr lang="es-MX" dirty="0" smtClean="0"/>
              <a:t>: </a:t>
            </a:r>
            <a:r>
              <a:rPr lang="es-MX" dirty="0" err="1" smtClean="0"/>
              <a:t>Plugin</a:t>
            </a:r>
            <a:r>
              <a:rPr lang="es-MX" dirty="0" smtClean="0"/>
              <a:t> que muestra los datos en la línea de comando.</a:t>
            </a:r>
          </a:p>
          <a:p>
            <a:pPr algn="just"/>
            <a:r>
              <a:rPr lang="es-MX" dirty="0" smtClean="0"/>
              <a:t>File: </a:t>
            </a:r>
            <a:r>
              <a:rPr lang="es-MX" dirty="0" err="1" smtClean="0"/>
              <a:t>Plugin</a:t>
            </a:r>
            <a:r>
              <a:rPr lang="es-MX" dirty="0" smtClean="0"/>
              <a:t> que escribe los datos de salida en un archivo.</a:t>
            </a:r>
          </a:p>
          <a:p>
            <a:pPr algn="just"/>
            <a:r>
              <a:rPr lang="es-MX" dirty="0" smtClean="0"/>
              <a:t>Email: </a:t>
            </a:r>
            <a:r>
              <a:rPr lang="es-MX" dirty="0" err="1" smtClean="0"/>
              <a:t>Plugin</a:t>
            </a:r>
            <a:r>
              <a:rPr lang="es-MX" dirty="0" smtClean="0"/>
              <a:t> que permite enviar un correo con los datos de salida.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848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Logstash</a:t>
            </a:r>
            <a:r>
              <a:rPr lang="es-MX" dirty="0" smtClean="0"/>
              <a:t> – </a:t>
            </a:r>
            <a:r>
              <a:rPr lang="es-MX" dirty="0" err="1" smtClean="0"/>
              <a:t>Filter</a:t>
            </a:r>
            <a:r>
              <a:rPr lang="es-MX" dirty="0" smtClean="0"/>
              <a:t> </a:t>
            </a:r>
            <a:r>
              <a:rPr lang="es-MX" dirty="0" err="1" smtClean="0"/>
              <a:t>plugin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s-MX" dirty="0" smtClean="0"/>
              <a:t>CSV: </a:t>
            </a:r>
            <a:r>
              <a:rPr lang="es-MX" dirty="0" err="1" smtClean="0"/>
              <a:t>Parsea</a:t>
            </a:r>
            <a:r>
              <a:rPr lang="es-MX" dirty="0" smtClean="0"/>
              <a:t> los datos de un CSV en campos.</a:t>
            </a:r>
          </a:p>
          <a:p>
            <a:pPr algn="just"/>
            <a:r>
              <a:rPr lang="es-MX" dirty="0" err="1" smtClean="0"/>
              <a:t>Grok</a:t>
            </a:r>
            <a:r>
              <a:rPr lang="es-MX" dirty="0" smtClean="0"/>
              <a:t>: </a:t>
            </a:r>
            <a:r>
              <a:rPr lang="es-MX" dirty="0" err="1" smtClean="0"/>
              <a:t>Parsea</a:t>
            </a:r>
            <a:r>
              <a:rPr lang="es-MX" dirty="0" smtClean="0"/>
              <a:t> datos no estructurados de eventos en campos.</a:t>
            </a:r>
          </a:p>
          <a:p>
            <a:pPr algn="just"/>
            <a:r>
              <a:rPr lang="es-MX" dirty="0" err="1" smtClean="0"/>
              <a:t>json_encode</a:t>
            </a:r>
            <a:r>
              <a:rPr lang="es-MX" dirty="0" smtClean="0"/>
              <a:t>: Serializa campos en formato JSON</a:t>
            </a:r>
            <a:r>
              <a:rPr lang="es-CL" dirty="0" smtClean="0"/>
              <a:t>.</a:t>
            </a: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140881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Para mas información…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s-MX" dirty="0" smtClean="0"/>
              <a:t>Para mas información de estas herramientas, recomendamos consultar sus respectivas documentaciones:</a:t>
            </a:r>
            <a:endParaRPr lang="es-CL" dirty="0" smtClean="0"/>
          </a:p>
          <a:p>
            <a:pPr algn="just"/>
            <a:r>
              <a:rPr lang="es-MX" dirty="0" err="1" smtClean="0"/>
              <a:t>Solr</a:t>
            </a:r>
            <a:endParaRPr lang="es-MX" dirty="0"/>
          </a:p>
          <a:p>
            <a:pPr lvl="1" algn="just"/>
            <a:r>
              <a:rPr lang="es-MX" dirty="0">
                <a:hlinkClick r:id="rId2"/>
              </a:rPr>
              <a:t>http://</a:t>
            </a:r>
            <a:r>
              <a:rPr lang="es-MX" dirty="0" smtClean="0">
                <a:hlinkClick r:id="rId2"/>
              </a:rPr>
              <a:t>lucene.apache.org/solr/guide/7_0/index.html</a:t>
            </a:r>
            <a:endParaRPr lang="es-MX" dirty="0" smtClean="0"/>
          </a:p>
          <a:p>
            <a:pPr algn="just"/>
            <a:r>
              <a:rPr lang="es-MX" dirty="0" smtClean="0"/>
              <a:t>ELK</a:t>
            </a:r>
          </a:p>
          <a:p>
            <a:pPr lvl="1" algn="just"/>
            <a:r>
              <a:rPr lang="es-MX" dirty="0">
                <a:hlinkClick r:id="rId3"/>
              </a:rPr>
              <a:t>https://</a:t>
            </a:r>
            <a:r>
              <a:rPr lang="es-MX" dirty="0" smtClean="0">
                <a:hlinkClick r:id="rId3"/>
              </a:rPr>
              <a:t>www.elastic.co/guide/index.html</a:t>
            </a: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6677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s-MX" dirty="0" smtClean="0"/>
          </a:p>
          <a:p>
            <a:pPr marL="0" indent="0" algn="ctr">
              <a:buNone/>
            </a:pPr>
            <a:endParaRPr lang="es-MX" dirty="0" smtClean="0"/>
          </a:p>
          <a:p>
            <a:pPr marL="0" indent="0" algn="ctr">
              <a:buNone/>
            </a:pPr>
            <a:endParaRPr lang="es-MX" dirty="0"/>
          </a:p>
          <a:p>
            <a:pPr marL="0" indent="0" algn="ctr">
              <a:buNone/>
            </a:pPr>
            <a:r>
              <a:rPr lang="es-MX" sz="4400" dirty="0" smtClean="0"/>
              <a:t>Muchas gracias por su atención!!!</a:t>
            </a:r>
          </a:p>
          <a:p>
            <a:pPr marL="0" indent="0" algn="ctr">
              <a:buNone/>
            </a:pPr>
            <a:r>
              <a:rPr lang="es-MX" sz="4400" dirty="0" smtClean="0"/>
              <a:t>Consultas?</a:t>
            </a:r>
          </a:p>
        </p:txBody>
      </p:sp>
    </p:spTree>
    <p:extLst>
      <p:ext uri="{BB962C8B-B14F-4D97-AF65-F5344CB8AC3E}">
        <p14:creationId xmlns:p14="http://schemas.microsoft.com/office/powerpoint/2010/main" val="269511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 – Conceptos Básicos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25144"/>
          </a:xfrm>
        </p:spPr>
        <p:txBody>
          <a:bodyPr>
            <a:normAutofit/>
          </a:bodyPr>
          <a:lstStyle/>
          <a:p>
            <a:pPr algn="just"/>
            <a:r>
              <a:rPr lang="es-CL" dirty="0" err="1"/>
              <a:t>Keywords</a:t>
            </a:r>
            <a:r>
              <a:rPr lang="es-CL" dirty="0"/>
              <a:t> (Palabra clave)</a:t>
            </a:r>
          </a:p>
          <a:p>
            <a:pPr lvl="1" algn="just"/>
            <a:r>
              <a:rPr lang="es-CL" dirty="0"/>
              <a:t>Es una palabra con la cual se realiza una búsqueda.</a:t>
            </a:r>
          </a:p>
          <a:p>
            <a:pPr algn="just"/>
            <a:r>
              <a:rPr lang="es-CL" dirty="0" err="1"/>
              <a:t>Stopwords</a:t>
            </a:r>
            <a:endParaRPr lang="es-CL" dirty="0"/>
          </a:p>
          <a:p>
            <a:pPr lvl="1" algn="just"/>
            <a:r>
              <a:rPr lang="es-CL" dirty="0"/>
              <a:t>Son palabras sin “significado”, tales como artículos, pronombres, preposiciones, etc.</a:t>
            </a:r>
          </a:p>
          <a:p>
            <a:pPr algn="just"/>
            <a:r>
              <a:rPr lang="es-CL" dirty="0" err="1"/>
              <a:t>Token</a:t>
            </a:r>
            <a:endParaRPr lang="es-CL" dirty="0"/>
          </a:p>
          <a:p>
            <a:pPr lvl="1" algn="just"/>
            <a:r>
              <a:rPr lang="es-MX" dirty="0"/>
              <a:t>Un </a:t>
            </a:r>
            <a:r>
              <a:rPr lang="es-MX" dirty="0" err="1"/>
              <a:t>token</a:t>
            </a:r>
            <a:r>
              <a:rPr lang="es-MX" dirty="0"/>
              <a:t> se puede definir como la unidad mínima de información con significado propio dentro de una secuencia de caracteres alfanuméricos.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2200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 – Conceptos Básicos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25144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s-CL" dirty="0" err="1" smtClean="0"/>
              <a:t>Stemming</a:t>
            </a:r>
            <a:endParaRPr lang="es-CL" dirty="0" smtClean="0"/>
          </a:p>
          <a:p>
            <a:pPr lvl="1" algn="just"/>
            <a:r>
              <a:rPr lang="es-MX" dirty="0" smtClean="0"/>
              <a:t>Es </a:t>
            </a:r>
            <a:r>
              <a:rPr lang="es-MX" dirty="0"/>
              <a:t>un método para reducir una palabra a su </a:t>
            </a:r>
            <a:r>
              <a:rPr lang="es-MX" dirty="0" smtClean="0"/>
              <a:t>raíz.</a:t>
            </a:r>
          </a:p>
          <a:p>
            <a:pPr lvl="1" algn="just"/>
            <a:r>
              <a:rPr lang="es-MX" dirty="0" smtClean="0"/>
              <a:t>Ejemplo: El </a:t>
            </a:r>
            <a:r>
              <a:rPr lang="es-MX" b="1" i="1" dirty="0" err="1" smtClean="0"/>
              <a:t>stem</a:t>
            </a:r>
            <a:r>
              <a:rPr lang="es-MX" dirty="0" smtClean="0"/>
              <a:t> de las palabras “biblioteca” y “bibliotecario” es “</a:t>
            </a:r>
            <a:r>
              <a:rPr lang="es-MX" dirty="0" err="1"/>
              <a:t>b</a:t>
            </a:r>
            <a:r>
              <a:rPr lang="es-MX" dirty="0" err="1" smtClean="0"/>
              <a:t>ibliotec</a:t>
            </a:r>
            <a:r>
              <a:rPr lang="es-MX" dirty="0" smtClean="0"/>
              <a:t>”.</a:t>
            </a:r>
            <a:endParaRPr lang="es-CL" dirty="0"/>
          </a:p>
          <a:p>
            <a:pPr algn="just"/>
            <a:r>
              <a:rPr lang="es-CL" dirty="0" err="1" smtClean="0"/>
              <a:t>Lematización</a:t>
            </a:r>
            <a:endParaRPr lang="es-CL" dirty="0" smtClean="0"/>
          </a:p>
          <a:p>
            <a:pPr lvl="1" algn="just"/>
            <a:r>
              <a:rPr lang="es-MX" dirty="0" smtClean="0"/>
              <a:t>Es </a:t>
            </a:r>
            <a:r>
              <a:rPr lang="es-MX" dirty="0"/>
              <a:t>un proceso lingüístico que consiste en, dada una forma flexionada (es decir, en plural, en femenino, conjugada, </a:t>
            </a:r>
            <a:r>
              <a:rPr lang="es-MX" dirty="0" err="1"/>
              <a:t>etc</a:t>
            </a:r>
            <a:r>
              <a:rPr lang="es-MX" dirty="0"/>
              <a:t>), hallar el lema correspondiente</a:t>
            </a:r>
            <a:r>
              <a:rPr lang="es-MX" dirty="0" smtClean="0"/>
              <a:t>.</a:t>
            </a:r>
          </a:p>
          <a:p>
            <a:pPr lvl="1" algn="just"/>
            <a:r>
              <a:rPr lang="es-MX" dirty="0"/>
              <a:t>El lema es la forma que por convenio se acepta como representante de todas las formas flexionadas de una misma palabra</a:t>
            </a:r>
            <a:r>
              <a:rPr lang="es-MX" dirty="0" smtClean="0"/>
              <a:t>.</a:t>
            </a:r>
          </a:p>
          <a:p>
            <a:pPr lvl="1" algn="just"/>
            <a:r>
              <a:rPr lang="es-MX" dirty="0"/>
              <a:t>Ejemplo: </a:t>
            </a:r>
            <a:r>
              <a:rPr lang="es-MX" dirty="0" smtClean="0"/>
              <a:t>“decir” </a:t>
            </a:r>
            <a:r>
              <a:rPr lang="es-MX" dirty="0"/>
              <a:t>es el lema de </a:t>
            </a:r>
            <a:r>
              <a:rPr lang="es-MX" dirty="0" smtClean="0"/>
              <a:t>“dije”, </a:t>
            </a:r>
            <a:r>
              <a:rPr lang="es-MX" dirty="0"/>
              <a:t>pero también de </a:t>
            </a:r>
            <a:r>
              <a:rPr lang="es-MX" dirty="0" smtClean="0"/>
              <a:t>“diré” </a:t>
            </a:r>
            <a:r>
              <a:rPr lang="es-MX" dirty="0"/>
              <a:t>o </a:t>
            </a:r>
            <a:r>
              <a:rPr lang="es-MX" dirty="0" smtClean="0"/>
              <a:t>“dijéramos</a:t>
            </a:r>
            <a:r>
              <a:rPr lang="es-MX" dirty="0" smtClean="0"/>
              <a:t>”.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1849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cademicPresentation2_TP010352480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534D3FD-D06A-455F-9219-F6CA2F50DB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académica para cursos universitarios (diseño de libro de texto)</Template>
  <TotalTime>0</TotalTime>
  <Words>2483</Words>
  <Application>Microsoft Office PowerPoint</Application>
  <PresentationFormat>Presentación en pantalla (4:3)</PresentationFormat>
  <Paragraphs>303</Paragraphs>
  <Slides>77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77</vt:i4>
      </vt:variant>
    </vt:vector>
  </HeadingPairs>
  <TitlesOfParts>
    <vt:vector size="87" baseType="lpstr">
      <vt:lpstr>ＭＳ Ｐゴシック</vt:lpstr>
      <vt:lpstr>Arial</vt:lpstr>
      <vt:lpstr>Calibri</vt:lpstr>
      <vt:lpstr>Comic Sans MS</vt:lpstr>
      <vt:lpstr>Consolas</vt:lpstr>
      <vt:lpstr>Times New Roman</vt:lpstr>
      <vt:lpstr>Tw Cen MT</vt:lpstr>
      <vt:lpstr>Wingdings</vt:lpstr>
      <vt:lpstr>Wingdings 2</vt:lpstr>
      <vt:lpstr>AcademicPresentation2_TP010352480</vt:lpstr>
      <vt:lpstr>Introducción a la recuperación de información  Information retrieval</vt:lpstr>
      <vt:lpstr>Programa del Taller</vt:lpstr>
      <vt:lpstr>Programa del Taller</vt:lpstr>
      <vt:lpstr>Objetivos del Taller</vt:lpstr>
      <vt:lpstr>Agenda</vt:lpstr>
      <vt:lpstr>Introducción – Conceptos Básicos</vt:lpstr>
      <vt:lpstr>Introducción – Conceptos Básicos</vt:lpstr>
      <vt:lpstr>Introducción – Conceptos Básicos</vt:lpstr>
      <vt:lpstr>Introducción – Conceptos Básicos</vt:lpstr>
      <vt:lpstr>Introducción – Importancia y motivación</vt:lpstr>
      <vt:lpstr>Introducción – Importancia y motivación</vt:lpstr>
      <vt:lpstr>Modelos de Recuperación de Información</vt:lpstr>
      <vt:lpstr>Modelos de Recuperación de Información – Modelo Booleano</vt:lpstr>
      <vt:lpstr>Modelos de Recuperación de Información – Modelo Vectorial</vt:lpstr>
      <vt:lpstr>Modelos de Recuperación de Información – Modelo Probabilístico</vt:lpstr>
      <vt:lpstr>Proceso de Recuperación de Información</vt:lpstr>
      <vt:lpstr>Proceso de Recuperación de Información</vt:lpstr>
      <vt:lpstr>Aplicaciones – Conceptos Previos/Requisitos</vt:lpstr>
      <vt:lpstr>Aplicaciones – Conceptos Previos/Requisitos</vt:lpstr>
      <vt:lpstr>Aplicaciones – Conceptos Previos/Requisitos</vt:lpstr>
      <vt:lpstr>Aplicaciones – SOLR</vt:lpstr>
      <vt:lpstr>SOLR – Arquitectura</vt:lpstr>
      <vt:lpstr>SOLR – Instalación</vt:lpstr>
      <vt:lpstr>SOLR – Iniciar/Detener servicio</vt:lpstr>
      <vt:lpstr>SOLR – Status</vt:lpstr>
      <vt:lpstr>SOLR – AdminUI</vt:lpstr>
      <vt:lpstr>SOLR – Creación de núcleos</vt:lpstr>
      <vt:lpstr>SOLR – Agregando Documentos</vt:lpstr>
      <vt:lpstr>SOLR – Agregando Documentos</vt:lpstr>
      <vt:lpstr>SOLR – Agregando Documentos</vt:lpstr>
      <vt:lpstr>SOLR – Consultas</vt:lpstr>
      <vt:lpstr>SOLR – Consultas</vt:lpstr>
      <vt:lpstr>SOLR – Consultas</vt:lpstr>
      <vt:lpstr>SOLR - SolrJ</vt:lpstr>
      <vt:lpstr>SOLR - SolrJ</vt:lpstr>
      <vt:lpstr>SOLR -SolrJ</vt:lpstr>
      <vt:lpstr>Aplicaciones – ELK</vt:lpstr>
      <vt:lpstr>ELK - Elasticsearch</vt:lpstr>
      <vt:lpstr>Elasticsearch – Conceptos básicos</vt:lpstr>
      <vt:lpstr>Elasticsearch – Conceptos básicos</vt:lpstr>
      <vt:lpstr>Elasticsearch - Instalación</vt:lpstr>
      <vt:lpstr>Elasticsearch – Iniciar servicio</vt:lpstr>
      <vt:lpstr>Elasticsearch – Iniciar servicio</vt:lpstr>
      <vt:lpstr>Elasticsearch – Estado del Cluster/Nodo</vt:lpstr>
      <vt:lpstr>Elasticsearch – Creando indices</vt:lpstr>
      <vt:lpstr>Elasticsearch – Borrando índices</vt:lpstr>
      <vt:lpstr>Elasticsearch – Indizando documentos</vt:lpstr>
      <vt:lpstr>Elasticsearch – Indizando documentos</vt:lpstr>
      <vt:lpstr>Elasticsearch – Obteniendo documentos</vt:lpstr>
      <vt:lpstr>Elasticsearch – Modificando documentos</vt:lpstr>
      <vt:lpstr>Elasticsearch – Actualizando documentos</vt:lpstr>
      <vt:lpstr>Elasticsearch – Actualizando documentos</vt:lpstr>
      <vt:lpstr>Elasticsearch – Procesamiento por lotes</vt:lpstr>
      <vt:lpstr>Elasticsearch – Procesamiento por lotes</vt:lpstr>
      <vt:lpstr>Elasticsearch – Borrando Documentos</vt:lpstr>
      <vt:lpstr>Elasticsearch – Busquedas y consultas</vt:lpstr>
      <vt:lpstr>ELK - Kibana</vt:lpstr>
      <vt:lpstr>Kibana - Instalacion</vt:lpstr>
      <vt:lpstr>Kibana – Iniciar servicio</vt:lpstr>
      <vt:lpstr>Kibana – Iniciar servicio</vt:lpstr>
      <vt:lpstr>Kibana – Iniciar servicio</vt:lpstr>
      <vt:lpstr>Kibana – Discover</vt:lpstr>
      <vt:lpstr>Kibana - Visualize</vt:lpstr>
      <vt:lpstr>Kibana - Visualize</vt:lpstr>
      <vt:lpstr>Kibana - Dashboard</vt:lpstr>
      <vt:lpstr>Kibana – Dev Tools</vt:lpstr>
      <vt:lpstr>Kibana - Management</vt:lpstr>
      <vt:lpstr>ELK - Logstash</vt:lpstr>
      <vt:lpstr>Logstash – ¿Como funciona?</vt:lpstr>
      <vt:lpstr>Logstash - Instalación</vt:lpstr>
      <vt:lpstr>Logstash – Iniciar servicio</vt:lpstr>
      <vt:lpstr>Logstash – Archivo de configuración</vt:lpstr>
      <vt:lpstr>Logstash – Input plugins</vt:lpstr>
      <vt:lpstr>Logstash – Output plugins</vt:lpstr>
      <vt:lpstr>Logstash – Filter plugin</vt:lpstr>
      <vt:lpstr>Para mas información…</vt:lpstr>
      <vt:lpstr>Presentación de PowerPoint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2017-10-17T16:27:10Z</dcterms:created>
  <dcterms:modified xsi:type="dcterms:W3CDTF">2017-10-20T03:33:01Z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TC101671251033</vt:lpwstr>
  </property>
</Properties>
</file>